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8" r:id="rId2"/>
    <p:sldId id="279" r:id="rId3"/>
    <p:sldId id="280" r:id="rId4"/>
    <p:sldId id="281" r:id="rId5"/>
    <p:sldId id="283" r:id="rId6"/>
    <p:sldId id="284" r:id="rId7"/>
    <p:sldId id="286" r:id="rId8"/>
    <p:sldId id="285" r:id="rId9"/>
    <p:sldId id="287" r:id="rId10"/>
    <p:sldId id="289" r:id="rId11"/>
    <p:sldId id="288" r:id="rId12"/>
    <p:sldId id="290" r:id="rId13"/>
    <p:sldId id="291" r:id="rId14"/>
    <p:sldId id="292" r:id="rId15"/>
    <p:sldId id="296" r:id="rId16"/>
    <p:sldId id="297" r:id="rId17"/>
    <p:sldId id="299" r:id="rId18"/>
    <p:sldId id="300" r:id="rId19"/>
    <p:sldId id="301" r:id="rId20"/>
    <p:sldId id="293" r:id="rId21"/>
    <p:sldId id="294" r:id="rId22"/>
    <p:sldId id="295" r:id="rId23"/>
    <p:sldId id="302" r:id="rId24"/>
    <p:sldId id="303" r:id="rId25"/>
    <p:sldId id="304" r:id="rId26"/>
    <p:sldId id="305" r:id="rId27"/>
    <p:sldId id="306" r:id="rId28"/>
    <p:sldId id="307" r:id="rId29"/>
    <p:sldId id="308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94660"/>
  </p:normalViewPr>
  <p:slideViewPr>
    <p:cSldViewPr snapToGrid="0">
      <p:cViewPr varScale="1">
        <p:scale>
          <a:sx n="79" d="100"/>
          <a:sy n="79" d="100"/>
        </p:scale>
        <p:origin x="76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AF318-B59E-4BCC-A9DE-1D7CC0FFFAC0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734F9-2D2A-4864-B9B2-F8677A59B0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420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734F9-2D2A-4864-B9B2-F8677A59B0D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484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734F9-2D2A-4864-B9B2-F8677A59B0D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89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734F9-2D2A-4864-B9B2-F8677A59B0D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13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734F9-2D2A-4864-B9B2-F8677A59B0D5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734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56B21-B179-4BC3-3D19-0B7C91803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556A0B-0A28-C112-001E-392C6336B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35933F-64C3-FDF1-AAED-C13AD27E5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2F09-D574-49A8-B3BA-2D723A4AB652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7CBF92-0B56-1EF0-63B3-708EE7BA8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AE0850-87D0-C22C-E855-CA0D1D7C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572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7B493-F438-BFB1-2450-DC316591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3E67D8-F22E-23D9-9093-346650A51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885DFF-EFDB-2F4C-3024-EE2898FF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2F09-D574-49A8-B3BA-2D723A4AB652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FD1273-6C34-631B-5C10-AAB9F2EB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6F11E8-610A-7179-E80C-9C8B120B6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288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06FD527-C53F-8648-4E1F-4AD27F25E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3C18D79-200A-AD7A-A37E-70298A22E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316FE7-2E47-C3E4-02C7-639009181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2F09-D574-49A8-B3BA-2D723A4AB652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46848C-9D79-04B2-2865-C55DEC74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8C4402-B12A-C882-3531-5215722A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56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F5AEF9-7391-0737-73C7-0C1AB5F1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E18649-DE93-41B6-1C7D-7DC8EF52E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C914FD-D1C3-C630-A5A1-E9607276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2F09-D574-49A8-B3BA-2D723A4AB652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6D3588-62E1-FC8A-02F8-BD5753A56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EDD72B-A857-34FB-055B-F6D237C4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90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C53DB-22D4-CBEA-FA90-5DE9E1ED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174974-6AFA-25CA-CEAE-01BC19B5F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3635A9-B3AD-38A8-D50C-2C68F05E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2F09-D574-49A8-B3BA-2D723A4AB652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66CE4E-F5B3-75D6-97E8-5EEBBD63F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63AB2A-95B6-13FD-2083-4E11539C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46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AD41E-9C1C-2377-2D99-4DC89BFA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C91778-019A-580F-E584-4550F21EF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98E283F-07A3-D7BE-2F17-E5C1EBC95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F5385B-009A-FD24-E677-AE1AB659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2F09-D574-49A8-B3BA-2D723A4AB652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A5FD32-3F64-D693-E745-EDAAA44DA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C92E5B-0BD8-1DF8-9DCC-3A7594D0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622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721CA-7E8A-315F-31E7-00D6D85B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C079B4-DA10-924B-3E54-B764F8E32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0512B6-D822-8E89-289F-308F4E3D8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D7F67E1-35D1-E2D9-5D33-F88B79758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C72396-990A-25FA-3C5A-450A2E27B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1283209-8472-E9D3-391E-6F6367304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2F09-D574-49A8-B3BA-2D723A4AB652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672ED94-F83B-E905-51BD-4AF9EB6A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4A4A5A0-B59C-BBC0-AF41-4E8BE492C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57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4D99C-45E4-4012-06B2-9CC1F09F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4A2A421-3B40-A8D8-D149-DAAF51805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2F09-D574-49A8-B3BA-2D723A4AB652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9D4357C-E831-08DE-ECD6-7E62BD2C2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E10ECE-DDD8-8D10-25FC-051E0D69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53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30B6ABF-1EE8-EE8D-0D2E-4ADA492B2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2F09-D574-49A8-B3BA-2D723A4AB652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294C82-1E83-A844-92AE-E698A9F8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E07908-7BCF-19CC-ED3F-F486F4E6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899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6A04F-87AE-2775-6AFB-6A3455C1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075ED2-B0E6-78E5-3569-AC5C76F27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63B46D-1A4A-A85B-0B5E-8745B45C3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F73E24D-3B52-B24A-17BC-9D749C35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2F09-D574-49A8-B3BA-2D723A4AB652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29D45EC-9584-422A-91E0-11208F8A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FF530F-476B-FD40-8C80-9CA933D6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0372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14EDC-BADE-8C90-47AF-863AC8178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0C95F09-AA30-E59C-0211-018CE579D5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30EBD4-A96F-8DB3-C060-26E120D48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DE7C3E-1BA6-C4E3-D073-85B1A9F0A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2F09-D574-49A8-B3BA-2D723A4AB652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5A5BEB-A669-6203-E1AF-46E3FC101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78145D-9BDB-6332-7536-4E9645D9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70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EE942-1B25-6229-CFF5-09442AEB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96135E-FBD7-D285-07A2-9D5BCFC2E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DEAD28-908C-7606-424E-0AC7A82179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62F09-D574-49A8-B3BA-2D723A4AB652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23003B-38EC-2699-5927-5672BBEBA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089ED4-14D8-82E7-418F-719322149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72D6F-031E-408D-8796-AA0C173A0A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35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60.png"/><Relationship Id="rId18" Type="http://schemas.openxmlformats.org/officeDocument/2006/relationships/image" Target="../media/image91.png"/><Relationship Id="rId3" Type="http://schemas.openxmlformats.org/officeDocument/2006/relationships/image" Target="../media/image82.png"/><Relationship Id="rId7" Type="http://schemas.openxmlformats.org/officeDocument/2006/relationships/image" Target="../media/image800.png"/><Relationship Id="rId12" Type="http://schemas.openxmlformats.org/officeDocument/2006/relationships/image" Target="../media/image850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0.png"/><Relationship Id="rId11" Type="http://schemas.openxmlformats.org/officeDocument/2006/relationships/image" Target="../media/image840.png"/><Relationship Id="rId5" Type="http://schemas.openxmlformats.org/officeDocument/2006/relationships/image" Target="../media/image84.png"/><Relationship Id="rId15" Type="http://schemas.openxmlformats.org/officeDocument/2006/relationships/image" Target="../media/image88.png"/><Relationship Id="rId10" Type="http://schemas.openxmlformats.org/officeDocument/2006/relationships/image" Target="../media/image87.png"/><Relationship Id="rId19" Type="http://schemas.openxmlformats.org/officeDocument/2006/relationships/image" Target="../media/image92.png"/><Relationship Id="rId4" Type="http://schemas.openxmlformats.org/officeDocument/2006/relationships/image" Target="../media/image83.png"/><Relationship Id="rId9" Type="http://schemas.openxmlformats.org/officeDocument/2006/relationships/image" Target="../media/image86.png"/><Relationship Id="rId14" Type="http://schemas.openxmlformats.org/officeDocument/2006/relationships/image" Target="../media/image8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7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4.png"/><Relationship Id="rId5" Type="http://schemas.openxmlformats.org/officeDocument/2006/relationships/image" Target="../media/image117.png"/><Relationship Id="rId10" Type="http://schemas.openxmlformats.org/officeDocument/2006/relationships/image" Target="../media/image123.png"/><Relationship Id="rId4" Type="http://schemas.openxmlformats.org/officeDocument/2006/relationships/image" Target="../media/image116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4.png"/><Relationship Id="rId7" Type="http://schemas.openxmlformats.org/officeDocument/2006/relationships/image" Target="../media/image14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77C5C-EB6F-4F67-CAEF-E555D3EC3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BE8D83-E4B7-04BD-9E66-31E8A4B07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2" y="154965"/>
            <a:ext cx="1856556" cy="18565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A9CA1A-8F72-D1D0-485E-CE46B7019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731" y="154965"/>
            <a:ext cx="1856556" cy="1856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7770BA-DF85-AAE0-C058-8FD7387DD4F6}"/>
              </a:ext>
            </a:extLst>
          </p:cNvPr>
          <p:cNvSpPr txBox="1"/>
          <p:nvPr/>
        </p:nvSpPr>
        <p:spPr>
          <a:xfrm>
            <a:off x="155131" y="2625122"/>
            <a:ext cx="119141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«Дослідження методами машинного навчання залізовмісних дефектів у кремнієвих </a:t>
            </a:r>
            <a:r>
              <a:rPr lang="uk-UA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uk-UA" sz="40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uk-UA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-p-p</a:t>
            </a:r>
            <a:r>
              <a:rPr lang="uk-UA" sz="40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uk-U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структурах»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A16527-665F-3676-77B6-37FF154D8532}"/>
              </a:ext>
            </a:extLst>
          </p:cNvPr>
          <p:cNvSpPr txBox="1"/>
          <p:nvPr/>
        </p:nvSpPr>
        <p:spPr>
          <a:xfrm>
            <a:off x="155131" y="5009650"/>
            <a:ext cx="476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Виконав: Завгородній Олексій Володимирович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4A83A-C7F7-CD30-7C15-3617A42EB9DD}"/>
              </a:ext>
            </a:extLst>
          </p:cNvPr>
          <p:cNvSpPr txBox="1"/>
          <p:nvPr/>
        </p:nvSpPr>
        <p:spPr>
          <a:xfrm>
            <a:off x="2072643" y="1113791"/>
            <a:ext cx="8079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Київський національний університет імені Тараса Шевченка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B57EC7-DB2C-094A-71DD-8506BB27505C}"/>
              </a:ext>
            </a:extLst>
          </p:cNvPr>
          <p:cNvSpPr txBox="1"/>
          <p:nvPr/>
        </p:nvSpPr>
        <p:spPr>
          <a:xfrm>
            <a:off x="155131" y="5493283"/>
            <a:ext cx="653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Науковий керівник: д. ф.-м. н., професор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Оліх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Олег Ярославович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BF7FF-DE92-04BC-FF48-A3B73F0B857F}"/>
              </a:ext>
            </a:extLst>
          </p:cNvPr>
          <p:cNvSpPr txBox="1"/>
          <p:nvPr/>
        </p:nvSpPr>
        <p:spPr>
          <a:xfrm>
            <a:off x="5449107" y="6308151"/>
            <a:ext cx="129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Київ - 2026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DFFA7-7CF1-5AD6-50F0-F49CFA4E93E3}"/>
              </a:ext>
            </a:extLst>
          </p:cNvPr>
          <p:cNvSpPr txBox="1"/>
          <p:nvPr/>
        </p:nvSpPr>
        <p:spPr>
          <a:xfrm>
            <a:off x="7711296" y="5009650"/>
            <a:ext cx="38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Галузь знань: 10 – Природничі науки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7253AE-5A0C-3239-A842-31C6BB19622B}"/>
              </a:ext>
            </a:extLst>
          </p:cNvPr>
          <p:cNvSpPr txBox="1"/>
          <p:nvPr/>
        </p:nvSpPr>
        <p:spPr>
          <a:xfrm>
            <a:off x="7711296" y="5493283"/>
            <a:ext cx="432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Спеціальність: 104 – Фізика та астрономія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2330E3-3253-ABF8-878F-08961FA05B19}"/>
              </a:ext>
            </a:extLst>
          </p:cNvPr>
          <p:cNvSpPr txBox="1"/>
          <p:nvPr/>
        </p:nvSpPr>
        <p:spPr>
          <a:xfrm>
            <a:off x="3656905" y="621298"/>
            <a:ext cx="4910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Міністерство освіти і науки України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1B3F17-0531-715D-140C-149A084E8264}"/>
              </a:ext>
            </a:extLst>
          </p:cNvPr>
          <p:cNvSpPr txBox="1"/>
          <p:nvPr/>
        </p:nvSpPr>
        <p:spPr>
          <a:xfrm>
            <a:off x="834478" y="2252476"/>
            <a:ext cx="10523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Дисертаційна робота на здобуття наукового ступеня доктора філософії на тему: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436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5884F9A-3D8E-BC45-FC63-3223A27EA7D0}"/>
              </a:ext>
            </a:extLst>
          </p:cNvPr>
          <p:cNvSpPr/>
          <p:nvPr/>
        </p:nvSpPr>
        <p:spPr>
          <a:xfrm>
            <a:off x="2635081" y="98101"/>
            <a:ext cx="6921838" cy="573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моделювання та експерименту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 descr="Изображение выглядит как текст, электроника, машина, Электронная техн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D8AECE2-B027-D061-2914-A34B9419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142" y="875076"/>
            <a:ext cx="4081636" cy="54421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666CA8-D793-980E-E792-95A3FFD08923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663DA-8014-A6B7-9B25-73B411DCE2BC}"/>
              </a:ext>
            </a:extLst>
          </p:cNvPr>
          <p:cNvSpPr txBox="1"/>
          <p:nvPr/>
        </p:nvSpPr>
        <p:spPr>
          <a:xfrm>
            <a:off x="617563" y="4642386"/>
            <a:ext cx="647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Темнові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ВАХ – діапазон вимірювання </a:t>
            </a:r>
            <a:r>
              <a:rPr lang="uk-U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напруг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– 0,45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58728E-9549-E36B-1719-E5B383FE9C1C}"/>
                  </a:ext>
                </a:extLst>
              </p:cNvPr>
              <p:cNvSpPr txBox="1"/>
              <p:nvPr/>
            </p:nvSpPr>
            <p:spPr>
              <a:xfrm>
                <a:off x="617563" y="5070014"/>
                <a:ext cx="63801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Світлові ВАХ – діапазон вимірювання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напруг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oc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58728E-9549-E36B-1719-E5B383FE9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63" y="5070014"/>
                <a:ext cx="6380123" cy="400110"/>
              </a:xfrm>
              <a:prstGeom prst="rect">
                <a:avLst/>
              </a:prstGeom>
              <a:blipFill>
                <a:blip r:embed="rId3"/>
                <a:stretch>
                  <a:fillRect l="-955" t="-9231" b="-2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21C09F-0F73-8364-7F96-2DEE4F5333A3}"/>
                  </a:ext>
                </a:extLst>
              </p:cNvPr>
              <p:cNvSpPr txBox="1"/>
              <p:nvPr/>
            </p:nvSpPr>
            <p:spPr>
              <a:xfrm>
                <a:off x="617563" y="5497642"/>
                <a:ext cx="685677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Концентрація заліза в зразках -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2 × 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14:m>
                  <m:oMath xmlns:m="http://schemas.openxmlformats.org/officeDocument/2006/math">
                    <m:r>
                      <a:rPr lang="uk-UA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4 × 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см</m:t>
                        </m:r>
                      </m:e>
                      <m:sup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21C09F-0F73-8364-7F96-2DEE4F533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63" y="5497642"/>
                <a:ext cx="6856779" cy="400110"/>
              </a:xfrm>
              <a:prstGeom prst="rect">
                <a:avLst/>
              </a:prstGeom>
              <a:blipFill>
                <a:blip r:embed="rId4"/>
                <a:stretch>
                  <a:fillRect l="-889" t="-9231" b="-2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804E9A-1199-886A-264C-0A02CFB8A31B}"/>
                  </a:ext>
                </a:extLst>
              </p:cNvPr>
              <p:cNvSpPr txBox="1"/>
              <p:nvPr/>
            </p:nvSpPr>
            <p:spPr>
              <a:xfrm>
                <a:off x="617563" y="5925270"/>
                <a:ext cx="703187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Діапазон температур для зразків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300 – </a:t>
                </a:r>
                <a14:m>
                  <m:oMath xmlns:m="http://schemas.openxmlformats.org/officeDocument/2006/math">
                    <m:r>
                      <a:rPr lang="uk-UA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uk-UA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40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804E9A-1199-886A-264C-0A02CFB8A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63" y="5925270"/>
                <a:ext cx="7031877" cy="400110"/>
              </a:xfrm>
              <a:prstGeom prst="rect">
                <a:avLst/>
              </a:prstGeom>
              <a:blipFill>
                <a:blip r:embed="rId5"/>
                <a:stretch>
                  <a:fillRect l="-867" t="-9091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4B03A0-35F7-FA2C-ED1F-A7264E42028E}"/>
                  </a:ext>
                </a:extLst>
              </p:cNvPr>
              <p:cNvSpPr txBox="1"/>
              <p:nvPr/>
            </p:nvSpPr>
            <p:spPr>
              <a:xfrm>
                <a:off x="617563" y="6352898"/>
                <a:ext cx="6474241" cy="403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Пластини були леговані бором -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sz="2000" i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ru-RU" sz="2000" i="1">
                        <a:latin typeface="Cambria Math" panose="02040503050406030204" pitchFamily="18" charset="0"/>
                      </a:rPr>
                      <m:t> = 1,36 × 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  <m:r>
                      <a:rPr lang="ru-RU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см</m:t>
                        </m:r>
                      </m:e>
                      <m:sup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4B03A0-35F7-FA2C-ED1F-A7264E420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63" y="6352898"/>
                <a:ext cx="6474241" cy="403637"/>
              </a:xfrm>
              <a:prstGeom prst="rect">
                <a:avLst/>
              </a:prstGeom>
              <a:blipFill>
                <a:blip r:embed="rId6"/>
                <a:stretch>
                  <a:fillRect l="-942" t="-6061" b="-272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Рисунок 28" descr="Изображение выглядит как Электрическая проводка, машина, инжиниринг, Электронная техн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689DE3A-45E2-EA3F-E746-3E15F580D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1613" y="1050174"/>
            <a:ext cx="3282015" cy="2461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Рисунок 6" descr="Изображение выглядит как машина, в помещении, инжиниринг, Стано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BF4AB2B-0F70-E8E2-D066-640395ED6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762" y="875076"/>
            <a:ext cx="4242140" cy="28125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F8FE2F-70E9-E5CC-2AA1-7073AF779094}"/>
              </a:ext>
            </a:extLst>
          </p:cNvPr>
          <p:cNvSpPr txBox="1"/>
          <p:nvPr/>
        </p:nvSpPr>
        <p:spPr>
          <a:xfrm>
            <a:off x="617563" y="4214758"/>
            <a:ext cx="4533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Товщина кремнієвих пластин –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380 </a:t>
            </a:r>
            <a:r>
              <a:rPr lang="uk-U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мкм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E32153-49F2-E8F8-C494-C7D75997C154}"/>
              </a:ext>
            </a:extLst>
          </p:cNvPr>
          <p:cNvSpPr txBox="1"/>
          <p:nvPr/>
        </p:nvSpPr>
        <p:spPr>
          <a:xfrm>
            <a:off x="617563" y="3817908"/>
            <a:ext cx="5738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SiO</a:t>
            </a:r>
            <a:r>
              <a:rPr lang="uk-UA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Si</a:t>
            </a:r>
            <a:r>
              <a:rPr lang="uk-UA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uk-UA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були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антивідбивним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пасивуючим шарами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59CC36B-8B5B-1009-4DC4-2FE966D824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424" y="3848789"/>
            <a:ext cx="358141" cy="36933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9042570-332E-F6A2-8783-D464DBF2DA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424" y="4233510"/>
            <a:ext cx="358141" cy="36933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AEA9D49-97B6-54D8-9152-F7705E8B33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424" y="4661138"/>
            <a:ext cx="358141" cy="36933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90D1EB5-4F75-C158-3861-74D7837F42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424" y="5088766"/>
            <a:ext cx="358141" cy="36933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84CE2D4-C4F5-2333-99C3-9B0592D3E3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423" y="5516394"/>
            <a:ext cx="358141" cy="36933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EA91961-950D-DC53-8E40-9F07851156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423" y="5947922"/>
            <a:ext cx="358141" cy="36933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17FF01D-CA34-DFC7-92EC-B9940B6AB1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422" y="6383164"/>
            <a:ext cx="358141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10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6DD2200-EC01-F913-D438-3491182855A6}"/>
              </a:ext>
            </a:extLst>
          </p:cNvPr>
          <p:cNvSpPr/>
          <p:nvPr/>
        </p:nvSpPr>
        <p:spPr>
          <a:xfrm>
            <a:off x="1133271" y="85906"/>
            <a:ext cx="10282135" cy="573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Метрики оцінки ефективності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uk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тестові набори для алгоритмів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26B5D-FD27-4F23-5DBF-A5528F0A2305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A5EFF0-0708-4AD4-5990-5ADF27F263AF}"/>
                  </a:ext>
                </a:extLst>
              </p:cNvPr>
              <p:cNvSpPr txBox="1"/>
              <p:nvPr/>
            </p:nvSpPr>
            <p:spPr>
              <a:xfrm>
                <a:off x="78874" y="988547"/>
                <a:ext cx="3954295" cy="876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b="0" i="0" smtClean="0"/>
                        <m:t>MSE</m:t>
                      </m:r>
                      <m:r>
                        <a:rPr lang="ru-RU" b="0" i="1" smtClean="0"/>
                        <m:t> = </m:t>
                      </m:r>
                      <m:f>
                        <m:fPr>
                          <m:ctrlPr>
                            <a:rPr lang="ru-RU" b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0"/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b="0" i="0"/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ru-RU" b="0" i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p>
                            <m:sSupPr>
                              <m:ctrlPr>
                                <a:rPr lang="ru-RU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Fe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PRED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Fe</m:t>
                                  </m:r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TRUE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A5EFF0-0708-4AD4-5990-5ADF27F26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4" y="988547"/>
                <a:ext cx="3954295" cy="8769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32F677-7D47-AA6F-717D-0160C4B711F0}"/>
                  </a:ext>
                </a:extLst>
              </p:cNvPr>
              <p:cNvSpPr txBox="1"/>
              <p:nvPr/>
            </p:nvSpPr>
            <p:spPr>
              <a:xfrm>
                <a:off x="78874" y="2002231"/>
                <a:ext cx="4902740" cy="731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MAPE</m:t>
                      </m:r>
                      <m:r>
                        <a:rPr lang="ru-RU" b="0" i="1" smtClean="0"/>
                        <m:t> = </m:t>
                      </m:r>
                      <m:f>
                        <m:fPr>
                          <m:ctrlPr>
                            <a:rPr lang="ru-RU" b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0"/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b="0" i="0"/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ru-RU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ru-RU" b="0" i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f>
                            <m:fPr>
                              <m:ctrlPr>
                                <a:rPr lang="ru-RU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Fe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PRED</m:t>
                                      </m:r>
                                    </m:sub>
                                  </m:sSub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Fe</m:t>
                                      </m:r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TRUE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Fe</m:t>
                                  </m:r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TRUE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ru-RU" b="0" i="1">
                          <a:latin typeface="Cambria Math" panose="02040503050406030204" pitchFamily="18" charset="0"/>
                        </a:rPr>
                        <m:t>⋅100%</m:t>
                      </m:r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32F677-7D47-AA6F-717D-0160C4B71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4" y="2002231"/>
                <a:ext cx="4902740" cy="731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821A13-B2B3-F2B7-CF3C-4AD88B41FB29}"/>
                  </a:ext>
                </a:extLst>
              </p:cNvPr>
              <p:cNvSpPr txBox="1"/>
              <p:nvPr/>
            </p:nvSpPr>
            <p:spPr>
              <a:xfrm>
                <a:off x="0" y="2866147"/>
                <a:ext cx="5471809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MdAPE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𝑚𝑒𝑑𝑖𝑎𝑛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Fe</m:t>
                                      </m:r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TRUE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Fe</m:t>
                                      </m:r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PRED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Fe</m:t>
                                      </m:r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TRUE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⋅100%</m:t>
                      </m:r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821A13-B2B3-F2B7-CF3C-4AD88B41F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66147"/>
                <a:ext cx="5471809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9F0451-3631-B46F-B1B1-B5509D6F58E3}"/>
                  </a:ext>
                </a:extLst>
              </p:cNvPr>
              <p:cNvSpPr txBox="1"/>
              <p:nvPr/>
            </p:nvSpPr>
            <p:spPr>
              <a:xfrm>
                <a:off x="78873" y="5678701"/>
                <a:ext cx="2300591" cy="876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b="0" i="0" smtClean="0"/>
                        <m:t>MSRE</m:t>
                      </m:r>
                      <m:r>
                        <a:rPr lang="ru-RU" b="0" i="1" smtClean="0"/>
                        <m:t> = </m:t>
                      </m:r>
                      <m:f>
                        <m:fPr>
                          <m:ctrlPr>
                            <a:rPr lang="ru-RU" b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0"/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b="0" i="0"/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ru-RU" b="0" i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ru-RU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b="0" i="0">
                                  <a:latin typeface="Cambria Math" panose="02040503050406030204" pitchFamily="18" charset="0"/>
                                </a:rPr>
                                <m:t>SRE</m:t>
                              </m:r>
                            </m:e>
                            <m:sub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9F0451-3631-B46F-B1B1-B5509D6F5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3" y="5678701"/>
                <a:ext cx="2300591" cy="8769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DA021-4B27-2928-0C18-512A332B177E}"/>
                  </a:ext>
                </a:extLst>
              </p:cNvPr>
              <p:cNvSpPr txBox="1"/>
              <p:nvPr/>
            </p:nvSpPr>
            <p:spPr>
              <a:xfrm>
                <a:off x="2213103" y="5772377"/>
                <a:ext cx="3662464" cy="716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b="0" i="0"/>
                            <m:t>SRE</m:t>
                          </m:r>
                        </m:e>
                        <m:sub>
                          <m:r>
                            <a:rPr lang="ru-RU" b="0" i="1"/>
                            <m:t>𝑖</m:t>
                          </m:r>
                        </m:sub>
                      </m:sSub>
                      <m:r>
                        <a:rPr lang="ru-RU" b="0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ru-RU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 b="0" i="0">
                                      <a:latin typeface="Cambria Math" panose="02040503050406030204" pitchFamily="18" charset="0"/>
                                    </a:rPr>
                                    <m:t>Fe</m:t>
                                  </m:r>
                                  <m:r>
                                    <a:rPr lang="ru-RU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b="0" i="0">
                                      <a:latin typeface="Cambria Math" panose="02040503050406030204" pitchFamily="18" charset="0"/>
                                    </a:rPr>
                                    <m:t>TRUE</m:t>
                                  </m:r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 b="0" i="0">
                                      <a:latin typeface="Cambria Math" panose="02040503050406030204" pitchFamily="18" charset="0"/>
                                    </a:rPr>
                                    <m:t>Fe</m:t>
                                  </m:r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b="0" i="0">
                                      <a:latin typeface="Cambria Math" panose="02040503050406030204" pitchFamily="18" charset="0"/>
                                    </a:rPr>
                                    <m:t>PRED</m:t>
                                  </m:r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ru-RU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b="0" i="0">
                                  <a:latin typeface="Cambria Math" panose="02040503050406030204" pitchFamily="18" charset="0"/>
                                </a:rPr>
                                <m:t>Fe</m:t>
                              </m:r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b="0" i="0">
                                  <a:latin typeface="Cambria Math" panose="02040503050406030204" pitchFamily="18" charset="0"/>
                                </a:rPr>
                                <m:t>TRUE</m:t>
                              </m:r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b="0" i="0">
                                  <a:latin typeface="Cambria Math" panose="02040503050406030204" pitchFamily="18" charset="0"/>
                                </a:rPr>
                                <m:t>Fe</m:t>
                              </m:r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b="0" i="0">
                                  <a:latin typeface="Cambria Math" panose="02040503050406030204" pitchFamily="18" charset="0"/>
                                </a:rPr>
                                <m:t>PRED</m:t>
                              </m:r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DA021-4B27-2928-0C18-512A332B1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103" y="5772377"/>
                <a:ext cx="3662464" cy="7161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C2EB0A-0745-9FCF-2D4C-B2A0CA7599B4}"/>
                  </a:ext>
                </a:extLst>
              </p:cNvPr>
              <p:cNvSpPr txBox="1"/>
              <p:nvPr/>
            </p:nvSpPr>
            <p:spPr>
              <a:xfrm>
                <a:off x="148181" y="3673244"/>
                <a:ext cx="4462565" cy="866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b="0" i="0"/>
                            <m:t>R</m:t>
                          </m:r>
                        </m:e>
                        <m:sup>
                          <m:r>
                            <a:rPr lang="ru-RU" b="0" i="1"/>
                            <m:t>2</m:t>
                          </m:r>
                        </m:sup>
                      </m:sSup>
                      <m:r>
                        <a:rPr lang="ru-RU" b="0" i="1">
                          <a:latin typeface="Cambria Math" panose="02040503050406030204" pitchFamily="18" charset="0"/>
                        </a:rPr>
                        <m:t> = 1 − </m:t>
                      </m:r>
                      <m:f>
                        <m:fPr>
                          <m:ctrlPr>
                            <a:rPr lang="ru-RU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ru-RU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ru-RU" b="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Fe</m:t>
                                          </m:r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TRUE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Fe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PRED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ru-RU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ru-RU" b="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Fe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TRUE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Fe</m:t>
                                              </m:r>
                                              <m: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TRUE</m:t>
                                              </m:r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C2EB0A-0745-9FCF-2D4C-B2A0CA759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81" y="3673244"/>
                <a:ext cx="4462565" cy="8668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51D731-4FAD-7139-4678-4BF1D88D261D}"/>
                  </a:ext>
                </a:extLst>
              </p:cNvPr>
              <p:cNvSpPr txBox="1"/>
              <p:nvPr/>
            </p:nvSpPr>
            <p:spPr>
              <a:xfrm>
                <a:off x="148180" y="4608358"/>
                <a:ext cx="4462565" cy="1002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b="0" i="0" smtClean="0"/>
                        <m:t>R</m:t>
                      </m:r>
                      <m:r>
                        <a:rPr lang="ru-RU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ru-RU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b="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ru-RU" b="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d>
                              <m:d>
                                <m:dPr>
                                  <m:ctrlP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b="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ru-RU" b="0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ru-RU" b="0" i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  <m:t>− </m:t>
                                          </m:r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ru-RU" b="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b="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ru-RU" b="0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ru-RU" b="0" i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ru-RU" b="0" i="1">
                                              <a:latin typeface="Cambria Math" panose="02040503050406030204" pitchFamily="18" charset="0"/>
                                            </a:rPr>
                                            <m:t>− </m:t>
                                          </m:r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ru-RU" b="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51D731-4FAD-7139-4678-4BF1D88D2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80" y="4608358"/>
                <a:ext cx="4462565" cy="10020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2241F371-56F8-16F9-1C8B-D979B485ABD0}"/>
              </a:ext>
            </a:extLst>
          </p:cNvPr>
          <p:cNvSpPr/>
          <p:nvPr/>
        </p:nvSpPr>
        <p:spPr>
          <a:xfrm>
            <a:off x="78874" y="988547"/>
            <a:ext cx="3954295" cy="8763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CDF7D7B-B1D9-D716-30CA-B62B17787654}"/>
              </a:ext>
            </a:extLst>
          </p:cNvPr>
          <p:cNvSpPr/>
          <p:nvPr/>
        </p:nvSpPr>
        <p:spPr>
          <a:xfrm>
            <a:off x="78874" y="1939813"/>
            <a:ext cx="4829785" cy="8014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BD0C5A26-5E75-CCF1-B183-7C4E451925E4}"/>
              </a:ext>
            </a:extLst>
          </p:cNvPr>
          <p:cNvSpPr/>
          <p:nvPr/>
        </p:nvSpPr>
        <p:spPr>
          <a:xfrm>
            <a:off x="78874" y="2815632"/>
            <a:ext cx="5176230" cy="7872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7F5256EE-1013-03A8-6E56-3146C8448559}"/>
              </a:ext>
            </a:extLst>
          </p:cNvPr>
          <p:cNvSpPr/>
          <p:nvPr/>
        </p:nvSpPr>
        <p:spPr>
          <a:xfrm>
            <a:off x="78873" y="5702515"/>
            <a:ext cx="5796694" cy="8530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B9A349BC-3B76-E19E-A641-634F06624C31}"/>
              </a:ext>
            </a:extLst>
          </p:cNvPr>
          <p:cNvSpPr/>
          <p:nvPr/>
        </p:nvSpPr>
        <p:spPr>
          <a:xfrm>
            <a:off x="78873" y="3673244"/>
            <a:ext cx="4531872" cy="8668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5A28028C-BF2E-A26C-79A1-02372F41139F}"/>
              </a:ext>
            </a:extLst>
          </p:cNvPr>
          <p:cNvSpPr/>
          <p:nvPr/>
        </p:nvSpPr>
        <p:spPr>
          <a:xfrm>
            <a:off x="78873" y="4608358"/>
            <a:ext cx="4531872" cy="10020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287DD52-A42E-5FB0-B30D-83DEC5732356}"/>
              </a:ext>
            </a:extLst>
          </p:cNvPr>
          <p:cNvCxnSpPr/>
          <p:nvPr/>
        </p:nvCxnSpPr>
        <p:spPr>
          <a:xfrm>
            <a:off x="5940000" y="894508"/>
            <a:ext cx="0" cy="56611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FB9558-BA83-1E05-81D5-AA562A80362D}"/>
              </a:ext>
            </a:extLst>
          </p:cNvPr>
          <p:cNvSpPr txBox="1"/>
          <p:nvPr/>
        </p:nvSpPr>
        <p:spPr>
          <a:xfrm>
            <a:off x="6213986" y="844479"/>
            <a:ext cx="5971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Натреновані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моделі </a:t>
            </a:r>
            <a:r>
              <a:rPr lang="uk-UA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тестувалися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даних, що відрізнялися від </a:t>
            </a:r>
            <a:r>
              <a:rPr lang="uk-UA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тренувального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набору: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CE1E0CF-57A3-0EA5-D820-0835FFB622FE}"/>
                  </a:ext>
                </a:extLst>
              </p:cNvPr>
              <p:cNvSpPr txBox="1"/>
              <p:nvPr/>
            </p:nvSpPr>
            <p:spPr>
              <a:xfrm>
                <a:off x="6025501" y="2504068"/>
                <a:ext cx="6166499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Приклад: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sz="2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Fe</m:t>
                        </m:r>
                      </m:sub>
                    </m:sSub>
                  </m:oMath>
                </a14:m>
                <a:r>
                  <a:rPr lang="uk-UA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altered</a:t>
                </a:r>
                <a:r>
                  <a:rPr lang="en-US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uk-UA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мав</a:t>
                </a:r>
                <a:r>
                  <a:rPr lang="en-US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uk-UA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значення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sz="19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9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Fe</m:t>
                        </m:r>
                      </m:sub>
                    </m:sSub>
                  </m:oMath>
                </a14:m>
                <a:r>
                  <a:rPr lang="uk-UA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що відрізнялися </a:t>
                </a:r>
                <a:endParaRPr lang="en-US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uk-UA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від тренувального набору, інші параметри </a:t>
                </a:r>
                <a:r>
                  <a:rPr lang="uk-UA" sz="19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 змінювалися</a:t>
                </a:r>
                <a:endParaRPr lang="ru-RU" sz="1900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CE1E0CF-57A3-0EA5-D820-0835FFB62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501" y="2504068"/>
                <a:ext cx="6166499" cy="692497"/>
              </a:xfrm>
              <a:prstGeom prst="rect">
                <a:avLst/>
              </a:prstGeom>
              <a:blipFill>
                <a:blip r:embed="rId9"/>
                <a:stretch>
                  <a:fillRect l="-889" t="-5310" r="-889" b="-150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77FC1DF8-8A73-24A6-B593-21B8662EC226}"/>
              </a:ext>
            </a:extLst>
          </p:cNvPr>
          <p:cNvSpPr/>
          <p:nvPr/>
        </p:nvSpPr>
        <p:spPr>
          <a:xfrm>
            <a:off x="6068920" y="1852022"/>
            <a:ext cx="1157160" cy="43088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Прямоугольник: скругленные углы 34">
                <a:extLst>
                  <a:ext uri="{FF2B5EF4-FFF2-40B4-BE49-F238E27FC236}">
                    <a16:creationId xmlns:a16="http://schemas.microsoft.com/office/drawing/2014/main" id="{19D204C9-59FD-D912-83C8-0FEBA869631D}"/>
                  </a:ext>
                </a:extLst>
              </p:cNvPr>
              <p:cNvSpPr/>
              <p:nvPr/>
            </p:nvSpPr>
            <p:spPr>
              <a:xfrm>
                <a:off x="7328335" y="1852022"/>
                <a:ext cx="1157160" cy="430887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uk-UA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Fe</m:t>
                        </m:r>
                      </m:sub>
                    </m:sSub>
                  </m:oMath>
                </a14:m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altered</a:t>
                </a:r>
                <a:endParaRPr lang="ru-RU"/>
              </a:p>
            </p:txBody>
          </p:sp>
        </mc:Choice>
        <mc:Fallback>
          <p:sp>
            <p:nvSpPr>
              <p:cNvPr id="35" name="Прямоугольник: скругленные углы 34">
                <a:extLst>
                  <a:ext uri="{FF2B5EF4-FFF2-40B4-BE49-F238E27FC236}">
                    <a16:creationId xmlns:a16="http://schemas.microsoft.com/office/drawing/2014/main" id="{19D204C9-59FD-D912-83C8-0FEBA8696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335" y="1852022"/>
                <a:ext cx="1157160" cy="430887"/>
              </a:xfrm>
              <a:prstGeom prst="roundRect">
                <a:avLst/>
              </a:prstGeom>
              <a:blipFill>
                <a:blip r:embed="rId10"/>
                <a:stretch>
                  <a:fillRect t="-30556" b="-44444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0BD11AB2-3659-B620-E479-CA587618C70D}"/>
              </a:ext>
            </a:extLst>
          </p:cNvPr>
          <p:cNvSpPr/>
          <p:nvPr/>
        </p:nvSpPr>
        <p:spPr>
          <a:xfrm>
            <a:off x="8560804" y="1850321"/>
            <a:ext cx="1037946" cy="43088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25F3A9A1-A7E7-E03D-1136-8AE6BF368A7F}"/>
              </a:ext>
            </a:extLst>
          </p:cNvPr>
          <p:cNvSpPr/>
          <p:nvPr/>
        </p:nvSpPr>
        <p:spPr>
          <a:xfrm>
            <a:off x="9666504" y="1852022"/>
            <a:ext cx="1058618" cy="43088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1E2CCF99-040C-32B7-13FD-036A58BFA3F1}"/>
              </a:ext>
            </a:extLst>
          </p:cNvPr>
          <p:cNvSpPr/>
          <p:nvPr/>
        </p:nvSpPr>
        <p:spPr>
          <a:xfrm>
            <a:off x="10796498" y="1852022"/>
            <a:ext cx="1246315" cy="43088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DA82027-AB6A-90D6-97E5-8F20DBF16AEA}"/>
                  </a:ext>
                </a:extLst>
              </p:cNvPr>
              <p:cNvSpPr txBox="1"/>
              <p:nvPr/>
            </p:nvSpPr>
            <p:spPr>
              <a:xfrm>
                <a:off x="5995174" y="3273053"/>
                <a:ext cx="6185945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uk-UA" sz="1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Fe</m:t>
                        </m:r>
                      </m:sub>
                    </m:sSub>
                  </m:oMath>
                </a14:m>
                <a:r>
                  <a:rPr lang="uk-UA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altered</a:t>
                </a:r>
                <a:r>
                  <a:rPr lang="en-US" sz="17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uk-UA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найближчий до реальних умов,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можливість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навчання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мережі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для структур з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чітко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визначеними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параметрами</a:t>
                </a: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DA82027-AB6A-90D6-97E5-8F20DBF16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74" y="3273053"/>
                <a:ext cx="6185945" cy="615553"/>
              </a:xfrm>
              <a:prstGeom prst="rect">
                <a:avLst/>
              </a:prstGeom>
              <a:blipFill>
                <a:blip r:embed="rId11"/>
                <a:stretch>
                  <a:fillRect l="-591" t="-2970" r="-690" b="-138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5EC235-3FF3-7740-58D7-69F0164E3397}"/>
                  </a:ext>
                </a:extLst>
              </p:cNvPr>
              <p:cNvSpPr txBox="1"/>
              <p:nvPr/>
            </p:nvSpPr>
            <p:spPr>
              <a:xfrm>
                <a:off x="5966923" y="3965094"/>
                <a:ext cx="6242445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uk-UA" sz="1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uk-UA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altered</a:t>
                </a:r>
                <a:r>
                  <a:rPr lang="en-US" sz="17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uk-UA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пластини, нарізані з різних частин кремнієвого злитка можуть мати різну концентрацію легуючої домішки бору</a:t>
                </a:r>
                <a:endParaRPr lang="ru-RU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5EC235-3FF3-7740-58D7-69F0164E3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923" y="3965094"/>
                <a:ext cx="6242445" cy="630942"/>
              </a:xfrm>
              <a:prstGeom prst="rect">
                <a:avLst/>
              </a:prstGeom>
              <a:blipFill>
                <a:blip r:embed="rId12"/>
                <a:stretch>
                  <a:fillRect l="-684" t="-1923" r="-977" b="-105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C78A6DD-8E35-37F6-67D8-CCCC5C0733B0}"/>
                  </a:ext>
                </a:extLst>
              </p:cNvPr>
              <p:cNvSpPr txBox="1"/>
              <p:nvPr/>
            </p:nvSpPr>
            <p:spPr>
              <a:xfrm>
                <a:off x="5981096" y="4672955"/>
                <a:ext cx="6152958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uk-UA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altered</a:t>
                </a:r>
                <a:r>
                  <a:rPr lang="en-US" sz="1600" dirty="0"/>
                  <a:t> 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температура в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лабораторії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або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на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заводській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лінії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може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коливатися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а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сонячний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елемент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нагріватися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під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час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вимірювань</a:t>
                </a:r>
                <a:endParaRPr lang="ru-RU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C78A6DD-8E35-37F6-67D8-CCCC5C073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096" y="4672955"/>
                <a:ext cx="6152958" cy="615553"/>
              </a:xfrm>
              <a:prstGeom prst="rect">
                <a:avLst/>
              </a:prstGeom>
              <a:blipFill>
                <a:blip r:embed="rId13"/>
                <a:stretch>
                  <a:fillRect l="-595" t="-2970" r="-396" b="-138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2421094C-6FF6-8DEF-EAB3-96C66FB50721}"/>
              </a:ext>
            </a:extLst>
          </p:cNvPr>
          <p:cNvSpPr/>
          <p:nvPr/>
        </p:nvSpPr>
        <p:spPr>
          <a:xfrm>
            <a:off x="6025501" y="2504068"/>
            <a:ext cx="6108552" cy="677108"/>
          </a:xfrm>
          <a:prstGeom prst="roundRect">
            <a:avLst/>
          </a:prstGeom>
          <a:noFill/>
          <a:ln w="254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FF9902F-8CCA-4040-1EAD-401B55541E57}"/>
                  </a:ext>
                </a:extLst>
              </p:cNvPr>
              <p:cNvSpPr txBox="1"/>
              <p:nvPr/>
            </p:nvSpPr>
            <p:spPr>
              <a:xfrm>
                <a:off x="5968328" y="5370954"/>
                <a:ext cx="6212791" cy="619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uk-UA" sz="1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uk-UA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altered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кремнієві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пластини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для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сонячних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елементів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ніколи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не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бувають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ідеально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однаковими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за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товщиною</a:t>
                </a:r>
                <a:endParaRPr lang="ru-RU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FF9902F-8CCA-4040-1EAD-401B55541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28" y="5370954"/>
                <a:ext cx="6212791" cy="619144"/>
              </a:xfrm>
              <a:prstGeom prst="rect">
                <a:avLst/>
              </a:prstGeom>
              <a:blipFill>
                <a:blip r:embed="rId14"/>
                <a:stretch>
                  <a:fillRect l="-589" t="-3922" r="-687" b="-127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60BF75-B5BF-6ADA-F7D0-26F91256880D}"/>
                  </a:ext>
                </a:extLst>
              </p:cNvPr>
              <p:cNvSpPr txBox="1"/>
              <p:nvPr/>
            </p:nvSpPr>
            <p:spPr>
              <a:xfrm>
                <a:off x="5968327" y="6070404"/>
                <a:ext cx="6212791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𝐴𝑙𝑙</m:t>
                    </m:r>
                  </m:oMath>
                </a14:m>
                <a:r>
                  <a:rPr lang="uk-UA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altered</a:t>
                </a:r>
                <a:r>
                  <a:rPr lang="en-US" sz="17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комплексна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перевірка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узагальнювальної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здатності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моделі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багатовимірному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просторі</a:t>
                </a:r>
                <a:endParaRPr lang="ru-RU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60BF75-B5BF-6ADA-F7D0-26F912568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27" y="6070404"/>
                <a:ext cx="6212791" cy="615553"/>
              </a:xfrm>
              <a:prstGeom prst="rect">
                <a:avLst/>
              </a:prstGeom>
              <a:blipFill>
                <a:blip r:embed="rId15"/>
                <a:stretch>
                  <a:fillRect l="-589" t="-2970" b="-138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25F9F9D-A9DA-823B-26E4-2E9C23852C43}"/>
                  </a:ext>
                </a:extLst>
              </p:cNvPr>
              <p:cNvSpPr txBox="1"/>
              <p:nvPr/>
            </p:nvSpPr>
            <p:spPr>
              <a:xfrm>
                <a:off x="6038265" y="1891097"/>
                <a:ext cx="12511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uk-UA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Fe</m:t>
                        </m:r>
                      </m:sub>
                    </m:sSub>
                  </m:oMath>
                </a14:m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altered</a:t>
                </a:r>
                <a:endParaRPr lang="ru-RU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25F9F9D-A9DA-823B-26E4-2E9C23852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265" y="1891097"/>
                <a:ext cx="1251159" cy="369332"/>
              </a:xfrm>
              <a:prstGeom prst="rect">
                <a:avLst/>
              </a:prstGeom>
              <a:blipFill>
                <a:blip r:embed="rId16"/>
                <a:stretch>
                  <a:fillRect t="-9836" r="-3415" b="-229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4457CCE-C2E9-5351-55C1-4BC140AB926A}"/>
                  </a:ext>
                </a:extLst>
              </p:cNvPr>
              <p:cNvSpPr txBox="1"/>
              <p:nvPr/>
            </p:nvSpPr>
            <p:spPr>
              <a:xfrm>
                <a:off x="7320079" y="1882799"/>
                <a:ext cx="1218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uk-UA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altered</a:t>
                </a:r>
                <a:endParaRPr lang="ru-RU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4457CCE-C2E9-5351-55C1-4BC140AB9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079" y="1882799"/>
                <a:ext cx="1218440" cy="369332"/>
              </a:xfrm>
              <a:prstGeom prst="rect">
                <a:avLst/>
              </a:prstGeom>
              <a:blipFill>
                <a:blip r:embed="rId17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763AFAC-BB85-4670-3B0F-D7AAC51212DA}"/>
                  </a:ext>
                </a:extLst>
              </p:cNvPr>
              <p:cNvSpPr txBox="1"/>
              <p:nvPr/>
            </p:nvSpPr>
            <p:spPr>
              <a:xfrm>
                <a:off x="8569174" y="1877002"/>
                <a:ext cx="10379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altered</a:t>
                </a:r>
                <a:endParaRPr lang="ru-RU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763AFAC-BB85-4670-3B0F-D7AAC5121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174" y="1877002"/>
                <a:ext cx="1037946" cy="369332"/>
              </a:xfrm>
              <a:prstGeom prst="rect">
                <a:avLst/>
              </a:prstGeom>
              <a:blipFill>
                <a:blip r:embed="rId18"/>
                <a:stretch>
                  <a:fillRect t="-11667" r="-4706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01F4EDF-AFDA-1551-50BF-8E9DC63028C2}"/>
                  </a:ext>
                </a:extLst>
              </p:cNvPr>
              <p:cNvSpPr txBox="1"/>
              <p:nvPr/>
            </p:nvSpPr>
            <p:spPr>
              <a:xfrm>
                <a:off x="9615490" y="1877002"/>
                <a:ext cx="1246314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uk-UA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altered</a:t>
                </a:r>
                <a:endParaRPr lang="ru-RU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01F4EDF-AFDA-1551-50BF-8E9DC6302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490" y="1877002"/>
                <a:ext cx="1246314" cy="394019"/>
              </a:xfrm>
              <a:prstGeom prst="rect">
                <a:avLst/>
              </a:prstGeom>
              <a:blipFill>
                <a:blip r:embed="rId19"/>
                <a:stretch>
                  <a:fillRect t="-9231" b="-169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B310438-A2D5-3F69-270D-26D9FF41890F}"/>
                  </a:ext>
                </a:extLst>
              </p:cNvPr>
              <p:cNvSpPr txBox="1"/>
              <p:nvPr/>
            </p:nvSpPr>
            <p:spPr>
              <a:xfrm>
                <a:off x="10840401" y="1884614"/>
                <a:ext cx="12369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𝐴𝑙𝑙</m:t>
                    </m:r>
                  </m:oMath>
                </a14:m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altered</a:t>
                </a:r>
                <a:endParaRPr lang="ru-RU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B310438-A2D5-3F69-270D-26D9FF418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0401" y="1884614"/>
                <a:ext cx="1236967" cy="369332"/>
              </a:xfrm>
              <a:prstGeom prst="rect">
                <a:avLst/>
              </a:prstGeom>
              <a:blipFill>
                <a:blip r:embed="rId20"/>
                <a:stretch>
                  <a:fillRect t="-9836" r="-493" b="-229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31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516A88E-4681-B5D9-8892-F7A99E096F23}"/>
              </a:ext>
            </a:extLst>
          </p:cNvPr>
          <p:cNvSpPr/>
          <p:nvPr/>
        </p:nvSpPr>
        <p:spPr>
          <a:xfrm>
            <a:off x="6265276" y="1961960"/>
            <a:ext cx="5785282" cy="324433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030A0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C8AF785-8434-5E9B-B48D-E9403A82C205}"/>
              </a:ext>
            </a:extLst>
          </p:cNvPr>
          <p:cNvSpPr/>
          <p:nvPr/>
        </p:nvSpPr>
        <p:spPr>
          <a:xfrm>
            <a:off x="159556" y="1961960"/>
            <a:ext cx="5767166" cy="324433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0805090-941B-EF4B-5ABA-AE419098A1F1}"/>
              </a:ext>
            </a:extLst>
          </p:cNvPr>
          <p:cNvSpPr/>
          <p:nvPr/>
        </p:nvSpPr>
        <p:spPr>
          <a:xfrm>
            <a:off x="286687" y="98101"/>
            <a:ext cx="11618626" cy="63147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Вплив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залізовмісних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дефектів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характеристики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сонячних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елементів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78BD2-A3B0-0E0D-64EE-1ECA7D1B2B8F}"/>
              </a:ext>
            </a:extLst>
          </p:cNvPr>
          <p:cNvSpPr txBox="1"/>
          <p:nvPr/>
        </p:nvSpPr>
        <p:spPr>
          <a:xfrm>
            <a:off x="1321507" y="1075875"/>
            <a:ext cx="9548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 урахуванням </a:t>
            </a:r>
            <a:r>
              <a:rPr lang="uk-UA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двох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станів дефектів було </a:t>
            </a:r>
            <a:r>
              <a:rPr lang="uk-U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змодельовано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15048 структур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40129C-41F5-C651-D748-80FAFE371AB2}"/>
                  </a:ext>
                </a:extLst>
              </p:cNvPr>
              <p:cNvSpPr txBox="1"/>
              <p:nvPr/>
            </p:nvSpPr>
            <p:spPr>
              <a:xfrm>
                <a:off x="543901" y="2627258"/>
                <a:ext cx="5374811" cy="720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𝐹𝑒</m:t>
                        </m:r>
                      </m:sub>
                      <m:sup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ШРХ</m:t>
                        </m:r>
                      </m:sup>
                    </m:sSubSup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фактор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неідеальності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якщо враховувати тільки рекомбінацію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Шоклі-Рида-Хола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40129C-41F5-C651-D748-80FAFE37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01" y="2627258"/>
                <a:ext cx="5374811" cy="720197"/>
              </a:xfrm>
              <a:prstGeom prst="rect">
                <a:avLst/>
              </a:prstGeom>
              <a:blipFill>
                <a:blip r:embed="rId2"/>
                <a:stretch>
                  <a:fillRect l="-1134" t="-3390" r="-1247" b="-14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540E6F-CD32-81B9-F2D4-F2B9C7613465}"/>
                  </a:ext>
                </a:extLst>
              </p:cNvPr>
              <p:cNvSpPr txBox="1"/>
              <p:nvPr/>
            </p:nvSpPr>
            <p:spPr>
              <a:xfrm>
                <a:off x="719849" y="2060091"/>
                <a:ext cx="4756153" cy="406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Calibri" panose="020F0502020204030204" pitchFamily="34" charset="0"/>
                  </a:rPr>
                  <a:t>Випадок існування лише неспарених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uk-UA" sz="2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m:t>F</m:t>
                    </m:r>
                    <m:sSub>
                      <m:sSubPr>
                        <m:ctrlPr>
                          <a:rPr lang="ru-RU" sz="20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e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ru-RU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540E6F-CD32-81B9-F2D4-F2B9C7613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49" y="2060091"/>
                <a:ext cx="4756153" cy="406906"/>
              </a:xfrm>
              <a:prstGeom prst="rect">
                <a:avLst/>
              </a:prstGeom>
              <a:blipFill>
                <a:blip r:embed="rId3"/>
                <a:stretch>
                  <a:fillRect l="-1410" t="-8955" r="-128" b="-32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F344A3-1DA0-6516-DA18-3776D595B844}"/>
                  </a:ext>
                </a:extLst>
              </p:cNvPr>
              <p:cNvSpPr txBox="1"/>
              <p:nvPr/>
            </p:nvSpPr>
            <p:spPr>
              <a:xfrm>
                <a:off x="539896" y="3405900"/>
                <a:ext cx="537481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</m:t>
                        </m:r>
                      </m:sub>
                    </m:sSub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фактор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неідеальності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при існуванні як рекомбінації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Шоклі-Рида-Хола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так і власної рекомбінації</a:t>
                </a: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F344A3-1DA0-6516-DA18-3776D595B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96" y="3405900"/>
                <a:ext cx="5374811" cy="1015663"/>
              </a:xfrm>
              <a:prstGeom prst="rect">
                <a:avLst/>
              </a:prstGeom>
              <a:blipFill>
                <a:blip r:embed="rId4"/>
                <a:stretch>
                  <a:fillRect l="-1249" t="-3614" r="-1249" b="-10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67CBE7-C5C4-6655-D538-EB29816A809E}"/>
                  </a:ext>
                </a:extLst>
              </p:cNvPr>
              <p:cNvSpPr txBox="1"/>
              <p:nvPr/>
            </p:nvSpPr>
            <p:spPr>
              <a:xfrm>
                <a:off x="539896" y="4480008"/>
                <a:ext cx="5374811" cy="726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</m:t>
                        </m:r>
                      </m:sub>
                      <m:sup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ШРХ</m:t>
                        </m:r>
                      </m:sup>
                    </m:sSubSup>
                    <m:r>
                      <a:rPr lang="ru-RU" sz="2000" b="0" i="1">
                        <a:latin typeface="Cambria Math" panose="02040503050406030204" pitchFamily="18" charset="0"/>
                      </a:rPr>
                      <m:t> = </m:t>
                    </m:r>
                    <m:sSubSup>
                      <m:sSubSupPr>
                        <m:ctrlPr>
                          <a:rPr lang="ru-RU" sz="20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</m:t>
                        </m:r>
                      </m:sub>
                      <m:sup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ШРХ</m:t>
                        </m:r>
                      </m:sup>
                    </m:sSubSup>
                    <m:r>
                      <a:rPr lang="ru-RU" sz="2000" b="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uk-UA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</m:t>
                        </m:r>
                      </m:sub>
                    </m:sSub>
                  </m:oMath>
                </a14:m>
                <a:r>
                  <a:rPr lang="ru-RU" sz="2000" dirty="0"/>
                  <a:t> - 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фактор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неідеальності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якщо враховувати тільки власну рекомбінацію</a:t>
                </a:r>
                <a:endParaRPr lang="ru-RU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67CBE7-C5C4-6655-D538-EB29816A8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96" y="4480008"/>
                <a:ext cx="5374811" cy="726289"/>
              </a:xfrm>
              <a:prstGeom prst="rect">
                <a:avLst/>
              </a:prstGeom>
              <a:blipFill>
                <a:blip r:embed="rId5"/>
                <a:stretch>
                  <a:fillRect l="-1249" t="-4202" r="-1249" b="-126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1D79FA-47C0-8E5F-66FF-103E75E074F8}"/>
                  </a:ext>
                </a:extLst>
              </p:cNvPr>
              <p:cNvSpPr txBox="1"/>
              <p:nvPr/>
            </p:nvSpPr>
            <p:spPr>
              <a:xfrm>
                <a:off x="6939527" y="2066887"/>
                <a:ext cx="462666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Випадок співіснування пар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uk-UA" sz="2000" i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F</m:t>
                    </m:r>
                    <m:sSub>
                      <m:sSubPr>
                        <m:ctrlPr>
                          <a:rPr lang="ru-RU" sz="20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0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20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sz="20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uk-UA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та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uk-UA" sz="2000" i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F</m:t>
                    </m:r>
                    <m:sSub>
                      <m:sSubPr>
                        <m:ctrlPr>
                          <a:rPr lang="ru-RU" sz="20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0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uk-UA" sz="2000" b="0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1D79FA-47C0-8E5F-66FF-103E75E0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527" y="2066887"/>
                <a:ext cx="4626660" cy="400110"/>
              </a:xfrm>
              <a:prstGeom prst="rect">
                <a:avLst/>
              </a:prstGeom>
              <a:blipFill>
                <a:blip r:embed="rId6"/>
                <a:stretch>
                  <a:fillRect l="-1449" t="-9091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FCFD01-0CA1-79B1-16A9-0B81F5D15FEF}"/>
                  </a:ext>
                </a:extLst>
              </p:cNvPr>
              <p:cNvSpPr txBox="1"/>
              <p:nvPr/>
            </p:nvSpPr>
            <p:spPr>
              <a:xfrm>
                <a:off x="6675747" y="2627258"/>
                <a:ext cx="5374811" cy="720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𝐹𝑒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ШРХ</m:t>
                        </m:r>
                      </m:sup>
                    </m:sSubSup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фактор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неідеальності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якщо враховувати тільки рекомбінацію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Шоклі-Рида-Хола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FCFD01-0CA1-79B1-16A9-0B81F5D15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747" y="2627258"/>
                <a:ext cx="5374811" cy="720197"/>
              </a:xfrm>
              <a:prstGeom prst="rect">
                <a:avLst/>
              </a:prstGeom>
              <a:blipFill>
                <a:blip r:embed="rId7"/>
                <a:stretch>
                  <a:fillRect l="-1134" t="-3390" r="-1247" b="-14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EE148-5636-1C00-E633-698EEDEDED6B}"/>
                  </a:ext>
                </a:extLst>
              </p:cNvPr>
              <p:cNvSpPr txBox="1"/>
              <p:nvPr/>
            </p:nvSpPr>
            <p:spPr>
              <a:xfrm>
                <a:off x="6671742" y="3405900"/>
                <a:ext cx="537481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фактор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неідеальності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при існуванні як рекомбінації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Шоклі-Рида-Хола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так і власної рекомбінації</a:t>
                </a: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EE148-5636-1C00-E633-698EEDED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742" y="3405900"/>
                <a:ext cx="5374811" cy="1015663"/>
              </a:xfrm>
              <a:prstGeom prst="rect">
                <a:avLst/>
              </a:prstGeom>
              <a:blipFill>
                <a:blip r:embed="rId8"/>
                <a:stretch>
                  <a:fillRect l="-1134" t="-3614" r="-1247" b="-10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7732DB-9C6E-18C8-40AB-F131E4CA893F}"/>
                  </a:ext>
                </a:extLst>
              </p:cNvPr>
              <p:cNvSpPr txBox="1"/>
              <p:nvPr/>
            </p:nvSpPr>
            <p:spPr>
              <a:xfrm>
                <a:off x="6671742" y="4480008"/>
                <a:ext cx="5374811" cy="726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ШРХ</m:t>
                        </m:r>
                      </m:sup>
                    </m:sSubSup>
                    <m:r>
                      <a:rPr lang="ru-RU" sz="2000" b="0" i="1">
                        <a:latin typeface="Cambria Math" panose="02040503050406030204" pitchFamily="18" charset="0"/>
                      </a:rPr>
                      <m:t> = </m:t>
                    </m:r>
                    <m:sSubSup>
                      <m:sSubSupPr>
                        <m:ctrlPr>
                          <a:rPr lang="ru-RU" sz="20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ШРХ</m:t>
                        </m:r>
                      </m:sup>
                    </m:sSubSup>
                    <m:r>
                      <a:rPr lang="ru-RU" sz="2000" b="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uk-UA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ru-RU" sz="2000" dirty="0"/>
                  <a:t> - 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фактор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неідеальності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якщо враховувати тільки власну рекомбінацію</a:t>
                </a:r>
                <a:endParaRPr lang="ru-RU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7732DB-9C6E-18C8-40AB-F131E4CA8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742" y="4480008"/>
                <a:ext cx="5374811" cy="726289"/>
              </a:xfrm>
              <a:prstGeom prst="rect">
                <a:avLst/>
              </a:prstGeom>
              <a:blipFill>
                <a:blip r:embed="rId9"/>
                <a:stretch>
                  <a:fillRect l="-1134" t="-4202" r="-1247" b="-126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40D48F6-071D-6A23-3A6F-3BFCFECE90C8}"/>
              </a:ext>
            </a:extLst>
          </p:cNvPr>
          <p:cNvSpPr txBox="1"/>
          <p:nvPr/>
        </p:nvSpPr>
        <p:spPr>
          <a:xfrm>
            <a:off x="5926723" y="526474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F7A1ED-2E46-18FC-6684-B367FB8232A1}"/>
                  </a:ext>
                </a:extLst>
              </p:cNvPr>
              <p:cNvSpPr txBox="1"/>
              <p:nvPr/>
            </p:nvSpPr>
            <p:spPr>
              <a:xfrm>
                <a:off x="2079428" y="5685898"/>
                <a:ext cx="91926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ru-RU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</m:t>
                        </m:r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𝐹𝑒𝐵</m:t>
                        </m:r>
                      </m:sub>
                    </m:sSub>
                    <m:r>
                      <a:rPr lang="ru-RU" sz="2000" b="0" i="1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ru-RU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</m:t>
                        </m:r>
                      </m:sub>
                    </m:sSub>
                    <m:r>
                      <a:rPr lang="ru-RU" sz="2000" b="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000" b="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2000" b="0" i="1">
                            <a:latin typeface="Cambria Math" panose="02040503050406030204" pitchFamily="18" charset="0"/>
                          </a:rPr>
                          <m:t>𝐹𝑒𝐵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зміна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фактора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uk-UA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неідеальності</a:t>
                </a:r>
                <a:r>
                  <a:rPr lang="uk-U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після відновлення пар</a:t>
                </a: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F7A1ED-2E46-18FC-6684-B367FB823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428" y="5685898"/>
                <a:ext cx="9192638" cy="400110"/>
              </a:xfrm>
              <a:prstGeom prst="rect">
                <a:avLst/>
              </a:prstGeom>
              <a:blipFill>
                <a:blip r:embed="rId10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Знак ''плюс'' 27">
            <a:extLst>
              <a:ext uri="{FF2B5EF4-FFF2-40B4-BE49-F238E27FC236}">
                <a16:creationId xmlns:a16="http://schemas.microsoft.com/office/drawing/2014/main" id="{C795D24F-4577-8C0D-3BF6-D81E545B19E4}"/>
              </a:ext>
            </a:extLst>
          </p:cNvPr>
          <p:cNvSpPr/>
          <p:nvPr/>
        </p:nvSpPr>
        <p:spPr>
          <a:xfrm>
            <a:off x="246465" y="2685316"/>
            <a:ext cx="320589" cy="302040"/>
          </a:xfrm>
          <a:prstGeom prst="mathPlus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Знак ''плюс'' 28">
            <a:extLst>
              <a:ext uri="{FF2B5EF4-FFF2-40B4-BE49-F238E27FC236}">
                <a16:creationId xmlns:a16="http://schemas.microsoft.com/office/drawing/2014/main" id="{2EF4D329-662F-7E40-8CF6-738371251C4B}"/>
              </a:ext>
            </a:extLst>
          </p:cNvPr>
          <p:cNvSpPr/>
          <p:nvPr/>
        </p:nvSpPr>
        <p:spPr>
          <a:xfrm>
            <a:off x="244463" y="3460671"/>
            <a:ext cx="320589" cy="302040"/>
          </a:xfrm>
          <a:prstGeom prst="mathPlus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Знак ''плюс'' 29">
            <a:extLst>
              <a:ext uri="{FF2B5EF4-FFF2-40B4-BE49-F238E27FC236}">
                <a16:creationId xmlns:a16="http://schemas.microsoft.com/office/drawing/2014/main" id="{572847A0-DD48-F13D-1758-557A611253A6}"/>
              </a:ext>
            </a:extLst>
          </p:cNvPr>
          <p:cNvSpPr/>
          <p:nvPr/>
        </p:nvSpPr>
        <p:spPr>
          <a:xfrm>
            <a:off x="244462" y="4554126"/>
            <a:ext cx="320589" cy="302040"/>
          </a:xfrm>
          <a:prstGeom prst="mathPlus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Знак ''плюс'' 30">
            <a:extLst>
              <a:ext uri="{FF2B5EF4-FFF2-40B4-BE49-F238E27FC236}">
                <a16:creationId xmlns:a16="http://schemas.microsoft.com/office/drawing/2014/main" id="{483306F8-0363-4F5E-7C12-59324E57915C}"/>
              </a:ext>
            </a:extLst>
          </p:cNvPr>
          <p:cNvSpPr/>
          <p:nvPr/>
        </p:nvSpPr>
        <p:spPr>
          <a:xfrm>
            <a:off x="6351153" y="2706308"/>
            <a:ext cx="320589" cy="302040"/>
          </a:xfrm>
          <a:prstGeom prst="mathPlus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Знак ''плюс'' 31">
            <a:extLst>
              <a:ext uri="{FF2B5EF4-FFF2-40B4-BE49-F238E27FC236}">
                <a16:creationId xmlns:a16="http://schemas.microsoft.com/office/drawing/2014/main" id="{1BF1F556-6B8F-1DDA-0930-F3E3B6A205C4}"/>
              </a:ext>
            </a:extLst>
          </p:cNvPr>
          <p:cNvSpPr/>
          <p:nvPr/>
        </p:nvSpPr>
        <p:spPr>
          <a:xfrm>
            <a:off x="6347148" y="3468728"/>
            <a:ext cx="320589" cy="302040"/>
          </a:xfrm>
          <a:prstGeom prst="mathPlus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Знак ''плюс'' 32">
            <a:extLst>
              <a:ext uri="{FF2B5EF4-FFF2-40B4-BE49-F238E27FC236}">
                <a16:creationId xmlns:a16="http://schemas.microsoft.com/office/drawing/2014/main" id="{F541539F-25DF-1CED-EB1C-49C071B2AE59}"/>
              </a:ext>
            </a:extLst>
          </p:cNvPr>
          <p:cNvSpPr/>
          <p:nvPr/>
        </p:nvSpPr>
        <p:spPr>
          <a:xfrm>
            <a:off x="6355158" y="4544448"/>
            <a:ext cx="320589" cy="302040"/>
          </a:xfrm>
          <a:prstGeom prst="mathPlus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нак ''плюс'' 33">
            <a:extLst>
              <a:ext uri="{FF2B5EF4-FFF2-40B4-BE49-F238E27FC236}">
                <a16:creationId xmlns:a16="http://schemas.microsoft.com/office/drawing/2014/main" id="{0E95F5D2-A867-6C47-BEB1-573E9AFAE67F}"/>
              </a:ext>
            </a:extLst>
          </p:cNvPr>
          <p:cNvSpPr/>
          <p:nvPr/>
        </p:nvSpPr>
        <p:spPr>
          <a:xfrm>
            <a:off x="1843306" y="5749954"/>
            <a:ext cx="320589" cy="302040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B4074C-0149-87F0-1911-67A71F88E19F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72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Рисунок 41" descr="Изображение выглядит как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8CFC437-61FF-F3C8-2CA0-72301EA00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4" y="4270482"/>
            <a:ext cx="2405949" cy="2350704"/>
          </a:xfrm>
          <a:prstGeom prst="rect">
            <a:avLst/>
          </a:prstGeom>
        </p:spPr>
      </p:pic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6D91783B-B111-6380-C353-C98D14550153}"/>
              </a:ext>
            </a:extLst>
          </p:cNvPr>
          <p:cNvSpPr/>
          <p:nvPr/>
        </p:nvSpPr>
        <p:spPr>
          <a:xfrm>
            <a:off x="102364" y="4195406"/>
            <a:ext cx="6284366" cy="25133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98C939C-65E3-22B9-9CD1-2FF0BA225BA6}"/>
              </a:ext>
            </a:extLst>
          </p:cNvPr>
          <p:cNvSpPr/>
          <p:nvPr/>
        </p:nvSpPr>
        <p:spPr>
          <a:xfrm>
            <a:off x="6483197" y="861131"/>
            <a:ext cx="5562879" cy="50397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9DDA650-9B77-C2F6-6BED-5B8093E173A0}"/>
              </a:ext>
            </a:extLst>
          </p:cNvPr>
          <p:cNvSpPr/>
          <p:nvPr/>
        </p:nvSpPr>
        <p:spPr>
          <a:xfrm>
            <a:off x="103207" y="861131"/>
            <a:ext cx="6279928" cy="326909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6D1123D-81D6-D9C2-08EE-3ABFCE9AEBDD}"/>
              </a:ext>
            </a:extLst>
          </p:cNvPr>
          <p:cNvSpPr/>
          <p:nvPr/>
        </p:nvSpPr>
        <p:spPr>
          <a:xfrm>
            <a:off x="6800139" y="6269259"/>
            <a:ext cx="758757" cy="385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32E95A7-72D6-DAC2-C21A-A9C347137155}"/>
              </a:ext>
            </a:extLst>
          </p:cNvPr>
          <p:cNvSpPr/>
          <p:nvPr/>
        </p:nvSpPr>
        <p:spPr>
          <a:xfrm>
            <a:off x="286687" y="98101"/>
            <a:ext cx="11618626" cy="63147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Вплив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залізовмісних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дефектів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характеристики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сонячних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елементів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6B55D-09E9-E3D5-C8E2-D629213AF89E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AF5165-E629-99EB-6CBE-99F71EB1C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70" y="948680"/>
            <a:ext cx="2923443" cy="26310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A878A0-1DD8-07D8-F403-4D4EED148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674" y="957135"/>
            <a:ext cx="2914049" cy="262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B64DD5-D6A7-D7A6-721A-A35A33EF779B}"/>
                  </a:ext>
                </a:extLst>
              </p:cNvPr>
              <p:cNvSpPr txBox="1"/>
              <p:nvPr/>
            </p:nvSpPr>
            <p:spPr>
              <a:xfrm>
                <a:off x="1344616" y="3439641"/>
                <a:ext cx="36302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Залежність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від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B64DD5-D6A7-D7A6-721A-A35A33EF7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16" y="3439641"/>
                <a:ext cx="3630289" cy="646331"/>
              </a:xfrm>
              <a:prstGeom prst="rect">
                <a:avLst/>
              </a:prstGeom>
              <a:blipFill>
                <a:blip r:embed="rId6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091DF5-14A4-1488-E8D7-C08C8DA0A7D7}"/>
                  </a:ext>
                </a:extLst>
              </p:cNvPr>
              <p:cNvSpPr txBox="1"/>
              <p:nvPr/>
            </p:nvSpPr>
            <p:spPr>
              <a:xfrm>
                <a:off x="6731892" y="6286670"/>
                <a:ext cx="4921844" cy="385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𝐹𝑒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uk-UA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2 -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𝐹𝑒</m:t>
                        </m:r>
                      </m:sub>
                    </m:sSub>
                  </m:oMath>
                </a14:m>
                <a:r>
                  <a:rPr lang="uk-UA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3 - </a:t>
                </a:r>
                <a14:m>
                  <m:oMath xmlns:m="http://schemas.openxmlformats.org/officeDocument/2006/math">
                    <m:r>
                      <a:rPr lang="uk-UA" sz="18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  <m:sSub>
                      <m:sSubPr>
                        <m:ctrlPr>
                          <a:rPr lang="ru-R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𝐹𝑒</m:t>
                        </m:r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𝐹𝑒𝐵</m:t>
                        </m:r>
                      </m:sub>
                    </m:sSub>
                  </m:oMath>
                </a14:m>
                <a:r>
                  <a:rPr lang="uk-UA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4 -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n w="1270"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uk-UA" sz="1800" i="1">
                            <a:ln w="1270"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𝛿</m:t>
                        </m:r>
                        <m:r>
                          <a:rPr lang="uk-UA" sz="1800" i="1">
                            <a:ln w="1270"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uk-UA" sz="1800" i="1">
                            <a:ln w="1270"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𝐹𝑒</m:t>
                        </m:r>
                        <m:r>
                          <a:rPr lang="en-US" sz="1800" i="1">
                            <a:ln w="1270"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uk-UA" sz="1800" i="1">
                            <a:ln w="1270"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ШРХ</m:t>
                        </m:r>
                      </m:sup>
                    </m:sSubSup>
                  </m:oMath>
                </a14:m>
                <a:r>
                  <a:rPr lang="uk-UA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5 -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𝛿</m:t>
                        </m:r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𝐹𝑒</m:t>
                        </m:r>
                      </m:sub>
                      <m:sup>
                        <m:r>
                          <a:rPr lang="uk-UA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ШРХ</m:t>
                        </m:r>
                      </m:sup>
                    </m:sSub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091DF5-14A4-1488-E8D7-C08C8DA0A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892" y="6286670"/>
                <a:ext cx="4921844" cy="385875"/>
              </a:xfrm>
              <a:prstGeom prst="rect">
                <a:avLst/>
              </a:prstGeom>
              <a:blipFill>
                <a:blip r:embed="rId7"/>
                <a:stretch>
                  <a:fillRect l="-990" t="-4688" b="-218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5CDA9AB-AD0C-DB2B-ADF7-FE363411F038}"/>
              </a:ext>
            </a:extLst>
          </p:cNvPr>
          <p:cNvSpPr/>
          <p:nvPr/>
        </p:nvSpPr>
        <p:spPr>
          <a:xfrm>
            <a:off x="7601634" y="6269258"/>
            <a:ext cx="671210" cy="385875"/>
          </a:xfrm>
          <a:prstGeom prst="rect">
            <a:avLst/>
          </a:prstGeom>
          <a:noFill/>
          <a:ln>
            <a:solidFill>
              <a:srgbClr val="66C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00278F7-0EBD-7289-EBA5-30EE5B9C45A6}"/>
              </a:ext>
            </a:extLst>
          </p:cNvPr>
          <p:cNvSpPr/>
          <p:nvPr/>
        </p:nvSpPr>
        <p:spPr>
          <a:xfrm>
            <a:off x="8290591" y="6279626"/>
            <a:ext cx="1220280" cy="38587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3A12EEA-15E8-1AC1-5650-A8A226A79D88}"/>
              </a:ext>
            </a:extLst>
          </p:cNvPr>
          <p:cNvSpPr/>
          <p:nvPr/>
        </p:nvSpPr>
        <p:spPr>
          <a:xfrm>
            <a:off x="9534134" y="6269258"/>
            <a:ext cx="955735" cy="3858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522010C-9B35-3A5E-BD90-7DCDA216FD60}"/>
              </a:ext>
            </a:extLst>
          </p:cNvPr>
          <p:cNvSpPr/>
          <p:nvPr/>
        </p:nvSpPr>
        <p:spPr>
          <a:xfrm>
            <a:off x="10513132" y="6269258"/>
            <a:ext cx="955735" cy="3858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6EA2614-255E-2C60-549D-3CB15EC0D4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19" y="957135"/>
            <a:ext cx="2776261" cy="264969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43E4E9F-B020-3A1C-04F3-837AC5B64F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41" y="957135"/>
            <a:ext cx="2685273" cy="251115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9563BED-169A-6596-5436-E504D8BE3E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29" y="3468291"/>
            <a:ext cx="2780681" cy="2406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4C29F7-B92F-D35A-F1A3-78DC0641864A}"/>
                  </a:ext>
                </a:extLst>
              </p:cNvPr>
              <p:cNvSpPr txBox="1"/>
              <p:nvPr/>
            </p:nvSpPr>
            <p:spPr>
              <a:xfrm>
                <a:off x="6503919" y="3788687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Залежність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від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𝐅𝐞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4C29F7-B92F-D35A-F1A3-78DC06418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919" y="3788687"/>
                <a:ext cx="2754280" cy="369332"/>
              </a:xfrm>
              <a:prstGeom prst="rect">
                <a:avLst/>
              </a:prstGeom>
              <a:blipFill>
                <a:blip r:embed="rId11"/>
                <a:stretch>
                  <a:fillRect l="-1991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17FB17-65FB-157E-2651-8421898CBD95}"/>
                  </a:ext>
                </a:extLst>
              </p:cNvPr>
              <p:cNvSpPr txBox="1"/>
              <p:nvPr/>
            </p:nvSpPr>
            <p:spPr>
              <a:xfrm>
                <a:off x="928992" y="3777979"/>
                <a:ext cx="448931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uk-UA" i="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Fe</m:t>
                        </m:r>
                      </m:sub>
                    </m:sSub>
                    <m:r>
                      <a:rPr lang="uk-UA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uk-UA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см</m:t>
                        </m:r>
                      </m:e>
                      <m:sup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uk-UA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uk-UA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(а),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13</m:t>
                        </m:r>
                      </m:sup>
                    </m:sSup>
                    <m:r>
                      <a:rPr lang="uk-UA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uk-UA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(б);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𝑝</m:t>
                        </m:r>
                      </m:sub>
                    </m:sSub>
                    <m:r>
                      <a:rPr lang="uk-UA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= </m:t>
                    </m:r>
                    <m:r>
                      <m:rPr>
                        <m:nor/>
                      </m:rPr>
                      <a:rPr lang="uk-UA" i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240 мкм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17FB17-65FB-157E-2651-8421898CB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92" y="3777979"/>
                <a:ext cx="4489314" cy="390748"/>
              </a:xfrm>
              <a:prstGeom prst="rect">
                <a:avLst/>
              </a:prstGeom>
              <a:blipFill>
                <a:blip r:embed="rId12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7122101-9C3A-4CEA-1D37-98A1CA8226BE}"/>
                  </a:ext>
                </a:extLst>
              </p:cNvPr>
              <p:cNvSpPr txBox="1"/>
              <p:nvPr/>
            </p:nvSpPr>
            <p:spPr>
              <a:xfrm>
                <a:off x="6613044" y="4189026"/>
                <a:ext cx="11323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B</m:t>
                        </m:r>
                      </m:sub>
                    </m:sSub>
                    <m:r>
                      <a:rPr lang="uk-UA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</m:t>
                    </m:r>
                    <m:r>
                      <a:rPr lang="uk-UA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см</m:t>
                        </m:r>
                      </m:e>
                      <m:sup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uk-UA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7122101-9C3A-4CEA-1D37-98A1CA822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044" y="4189026"/>
                <a:ext cx="1132363" cy="369332"/>
              </a:xfrm>
              <a:prstGeom prst="rect">
                <a:avLst/>
              </a:prstGeom>
              <a:blipFill>
                <a:blip r:embed="rId13"/>
                <a:stretch>
                  <a:fillRect t="-8197" r="-4839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EF6FE2-44A2-BCBD-B42E-5DD9DA228E1F}"/>
                  </a:ext>
                </a:extLst>
              </p:cNvPr>
              <p:cNvSpPr txBox="1"/>
              <p:nvPr/>
            </p:nvSpPr>
            <p:spPr>
              <a:xfrm>
                <a:off x="7614283" y="4195406"/>
                <a:ext cx="1038237" cy="926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uk-UA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(а)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6</m:t>
                        </m:r>
                      </m:sup>
                    </m:sSup>
                    <m:r>
                      <a:rPr lang="uk-UA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uk-UA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(б)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uk-UA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7</m:t>
                        </m:r>
                      </m:sup>
                    </m:sSup>
                    <m:r>
                      <a:rPr lang="uk-UA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uk-UA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(в)</a:t>
                </a:r>
                <a:endParaRPr lang="ru-RU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EF6FE2-44A2-BCBD-B42E-5DD9DA228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283" y="4195406"/>
                <a:ext cx="1038237" cy="926407"/>
              </a:xfrm>
              <a:prstGeom prst="rect">
                <a:avLst/>
              </a:prstGeom>
              <a:blipFill>
                <a:blip r:embed="rId14"/>
                <a:stretch>
                  <a:fillRect t="-2632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B5A9F32-CB9F-BF13-BCE8-EC5559A797E0}"/>
                  </a:ext>
                </a:extLst>
              </p:cNvPr>
              <p:cNvSpPr txBox="1"/>
              <p:nvPr/>
            </p:nvSpPr>
            <p:spPr>
              <a:xfrm>
                <a:off x="6613044" y="5147455"/>
                <a:ext cx="168774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uk-UA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uk-UA" i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240 мкм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B5A9F32-CB9F-BF13-BCE8-EC5559A79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044" y="5147455"/>
                <a:ext cx="1687749" cy="390748"/>
              </a:xfrm>
              <a:prstGeom prst="rect">
                <a:avLst/>
              </a:prstGeom>
              <a:blipFill>
                <a:blip r:embed="rId1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E38CC94B-F198-1906-F168-76685D6516A2}"/>
              </a:ext>
            </a:extLst>
          </p:cNvPr>
          <p:cNvSpPr txBox="1"/>
          <p:nvPr/>
        </p:nvSpPr>
        <p:spPr>
          <a:xfrm>
            <a:off x="6872779" y="5895922"/>
            <a:ext cx="448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Кольори </a:t>
            </a:r>
            <a:r>
              <a:rPr lang="uk-UA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поверхонь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відповідають випадкам:</a:t>
            </a:r>
            <a:endParaRPr lang="ru-RU" dirty="0"/>
          </a:p>
        </p:txBody>
      </p:sp>
      <p:pic>
        <p:nvPicPr>
          <p:cNvPr id="44" name="Рисунок 43" descr="Изображение выглядит как диаграмма, линия, Параллельный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7DF1EF6-1CDF-9C8B-6755-19867E5520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78413" y="4267141"/>
            <a:ext cx="2402144" cy="2354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D66E4A5-B3DA-AEF8-1FF4-063291CB6471}"/>
                  </a:ext>
                </a:extLst>
              </p:cNvPr>
              <p:cNvSpPr txBox="1"/>
              <p:nvPr/>
            </p:nvSpPr>
            <p:spPr>
              <a:xfrm>
                <a:off x="4852584" y="4468563"/>
                <a:ext cx="157046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Залежність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від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𝐅𝐞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uk-U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D66E4A5-B3DA-AEF8-1FF4-063291CB6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584" y="4468563"/>
                <a:ext cx="1570466" cy="646331"/>
              </a:xfrm>
              <a:prstGeom prst="rect">
                <a:avLst/>
              </a:prstGeom>
              <a:blipFill>
                <a:blip r:embed="rId17"/>
                <a:stretch>
                  <a:fillRect l="-3101" t="-471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3F77E79-ADF2-BB54-595D-71E02FCCC52B}"/>
                  </a:ext>
                </a:extLst>
              </p:cNvPr>
              <p:cNvSpPr txBox="1"/>
              <p:nvPr/>
            </p:nvSpPr>
            <p:spPr>
              <a:xfrm>
                <a:off x="4903975" y="5142075"/>
                <a:ext cx="7128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uk-UA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𝑇</m:t>
                    </m:r>
                    <m:r>
                      <a:rPr lang="uk-UA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 </m:t>
                    </m:r>
                    <m:r>
                      <a:rPr lang="uk-UA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𝐾</m:t>
                    </m:r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3F77E79-ADF2-BB54-595D-71E02FCCC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975" y="5142075"/>
                <a:ext cx="712897" cy="369332"/>
              </a:xfrm>
              <a:prstGeom prst="rect">
                <a:avLst/>
              </a:prstGeom>
              <a:blipFill>
                <a:blip r:embed="rId1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D9260216-8399-C354-1A0C-283BC210BC5D}"/>
              </a:ext>
            </a:extLst>
          </p:cNvPr>
          <p:cNvSpPr txBox="1"/>
          <p:nvPr/>
        </p:nvSpPr>
        <p:spPr>
          <a:xfrm>
            <a:off x="5414611" y="5142075"/>
            <a:ext cx="923505" cy="667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290 (а)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340 (б)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67135F-96ED-8D36-19D8-C1B53DC4D81A}"/>
                  </a:ext>
                </a:extLst>
              </p:cNvPr>
              <p:cNvSpPr txBox="1"/>
              <p:nvPr/>
            </p:nvSpPr>
            <p:spPr>
              <a:xfrm>
                <a:off x="4828340" y="5788476"/>
                <a:ext cx="1610607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uk-UA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uk-UA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uk-UA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=180 мкм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67135F-96ED-8D36-19D8-C1B53DC4D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40" y="5788476"/>
                <a:ext cx="1610607" cy="390748"/>
              </a:xfrm>
              <a:prstGeom prst="rect">
                <a:avLst/>
              </a:prstGeom>
              <a:blipFill>
                <a:blip r:embed="rId1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6086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536E910-A9CB-2B2F-FA92-A2EF00A72598}"/>
              </a:ext>
            </a:extLst>
          </p:cNvPr>
          <p:cNvSpPr/>
          <p:nvPr/>
        </p:nvSpPr>
        <p:spPr>
          <a:xfrm>
            <a:off x="6092299" y="4640593"/>
            <a:ext cx="1793411" cy="459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CF89665-4ED5-B3BB-D811-5456402AC9B0}"/>
              </a:ext>
            </a:extLst>
          </p:cNvPr>
          <p:cNvSpPr/>
          <p:nvPr/>
        </p:nvSpPr>
        <p:spPr>
          <a:xfrm>
            <a:off x="286687" y="98101"/>
            <a:ext cx="11618626" cy="63147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Вплив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залізовмісних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дефектів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характеристики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сонячних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елементів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AD96-4782-6333-A186-916698759CB5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939BC-B43F-73E2-E153-8BC67BF483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83" y="1014330"/>
            <a:ext cx="5257962" cy="370409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052905-0216-94D5-4B9D-499542CDA42A}"/>
                  </a:ext>
                </a:extLst>
              </p:cNvPr>
              <p:cNvSpPr txBox="1"/>
              <p:nvPr/>
            </p:nvSpPr>
            <p:spPr>
              <a:xfrm>
                <a:off x="731715" y="4709199"/>
                <a:ext cx="4709630" cy="944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Залежності довжини дифузії електронів </a:t>
                </a:r>
                <a:r>
                  <a:rPr lang="uk-UA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від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Fe</m:t>
                        </m:r>
                      </m:sub>
                    </m:sSub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Заштрихована область – значення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що використовувались при моделюванні.</a:t>
                </a:r>
                <a:endParaRPr lang="ru-RU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052905-0216-94D5-4B9D-499542CDA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15" y="4709199"/>
                <a:ext cx="4709630" cy="944746"/>
              </a:xfrm>
              <a:prstGeom prst="rect">
                <a:avLst/>
              </a:prstGeom>
              <a:blipFill>
                <a:blip r:embed="rId3"/>
                <a:stretch>
                  <a:fillRect t="-3896" r="-1552" b="-97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85B81E-3385-71BF-33D0-A53100C0A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21" y="962877"/>
            <a:ext cx="5833114" cy="2787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384F90-4D98-127B-53B2-6AA0AE4DABDA}"/>
                  </a:ext>
                </a:extLst>
              </p:cNvPr>
              <p:cNvSpPr txBox="1"/>
              <p:nvPr/>
            </p:nvSpPr>
            <p:spPr>
              <a:xfrm>
                <a:off x="5752443" y="3750478"/>
                <a:ext cx="6256174" cy="429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Розподіл частки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𝑁</m:t>
                        </m:r>
                      </m:e>
                      <m:sub>
                        <m:sSubSup>
                          <m:sSubSup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uk-UA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𝐹𝑒</m:t>
                            </m:r>
                          </m:e>
                          <m:sub>
                            <m:r>
                              <a:rPr lang="uk-UA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uk-UA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+</m:t>
                            </m:r>
                          </m:sup>
                        </m:sSubSup>
                      </m:sub>
                    </m:sSub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до загального числа домішок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𝑁</m:t>
                        </m:r>
                      </m:e>
                      <m:sub>
                        <m:r>
                          <a:rPr lang="uk-UA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𝐹𝑒</m:t>
                        </m:r>
                      </m:sub>
                    </m:sSub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в базі. </a:t>
                </a:r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384F90-4D98-127B-53B2-6AA0AE4DA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443" y="3750478"/>
                <a:ext cx="6256174" cy="429798"/>
              </a:xfrm>
              <a:prstGeom prst="rect">
                <a:avLst/>
              </a:prstGeom>
              <a:blipFill>
                <a:blip r:embed="rId5"/>
                <a:stretch>
                  <a:fillRect l="-877" t="-7042" r="-1267" b="-70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1CBAF5A-9EB2-42F5-F817-5BEB1EBA45C6}"/>
              </a:ext>
            </a:extLst>
          </p:cNvPr>
          <p:cNvSpPr txBox="1"/>
          <p:nvPr/>
        </p:nvSpPr>
        <p:spPr>
          <a:xfrm>
            <a:off x="5868504" y="4098774"/>
            <a:ext cx="6024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Криві: 1</a:t>
            </a:r>
            <a:r>
              <a:rPr lang="uk-UA" dirty="0">
                <a:latin typeface="Times New Roman" panose="02020603050405020304" pitchFamily="18" charset="0"/>
                <a:ea typeface="Calibri" panose="020F0502020204030204" pitchFamily="34" charset="0"/>
              </a:rPr>
              <a:t> - </a:t>
            </a:r>
            <a:r>
              <a:rPr lang="uk-UA" sz="18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Стану 1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uk-UA" dirty="0">
                <a:latin typeface="Times New Roman" panose="02020603050405020304" pitchFamily="18" charset="0"/>
                <a:ea typeface="Calibri" panose="020F0502020204030204" pitchFamily="34" charset="0"/>
              </a:rPr>
              <a:t>2 - різниця між кривими 1 і 3, 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 </a:t>
            </a:r>
            <a:r>
              <a:rPr lang="uk-UA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Стан 2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F781E6-5AF3-3C60-B209-78AF23C4C31C}"/>
                  </a:ext>
                </a:extLst>
              </p:cNvPr>
              <p:cNvSpPr txBox="1"/>
              <p:nvPr/>
            </p:nvSpPr>
            <p:spPr>
              <a:xfrm>
                <a:off x="6432606" y="962877"/>
                <a:ext cx="2300872" cy="852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uk-UA" sz="16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</a:t>
                </a:r>
                <a:r>
                  <a:rPr lang="uk-UA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= 330 K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uk-UA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𝑁</m:t>
                          </m:r>
                        </m:e>
                        <m:sub>
                          <m:r>
                            <a:rPr lang="uk-UA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𝐵</m:t>
                          </m:r>
                        </m:sub>
                      </m:sSub>
                      <m:r>
                        <a:rPr lang="uk-UA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=3,162</m:t>
                      </m:r>
                      <m:r>
                        <a:rPr lang="uk-UA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×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uk-UA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uk-UA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15</m:t>
                          </m:r>
                        </m:sup>
                      </m:sSup>
                      <m:r>
                        <a:rPr lang="uk-UA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uk-UA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см</m:t>
                          </m:r>
                        </m:e>
                        <m:sup>
                          <m:r>
                            <a:rPr lang="uk-UA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uk-UA" sz="16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uk-UA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uk-UA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uk-UA" sz="1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uk-UA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180 мкм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F781E6-5AF3-3C60-B209-78AF23C4C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606" y="962877"/>
                <a:ext cx="2300872" cy="852798"/>
              </a:xfrm>
              <a:prstGeom prst="rect">
                <a:avLst/>
              </a:prstGeom>
              <a:blipFill>
                <a:blip r:embed="rId6"/>
                <a:stretch>
                  <a:fillRect t="-2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DA11DC-9690-0B03-69C5-2523BDAA845A}"/>
                  </a:ext>
                </a:extLst>
              </p:cNvPr>
              <p:cNvSpPr txBox="1"/>
              <p:nvPr/>
            </p:nvSpPr>
            <p:spPr>
              <a:xfrm>
                <a:off x="6092299" y="4691743"/>
                <a:ext cx="181895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ru-RU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ru-RU" b="0" i="1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ru-RU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ru-RU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DA11DC-9690-0B03-69C5-2523BDAA8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299" y="4691743"/>
                <a:ext cx="1818954" cy="390748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D7555F-0EBA-2AE7-BFCD-E8A59920240C}"/>
                  </a:ext>
                </a:extLst>
              </p:cNvPr>
              <p:cNvSpPr txBox="1"/>
              <p:nvPr/>
            </p:nvSpPr>
            <p:spPr>
              <a:xfrm>
                <a:off x="8065392" y="4691743"/>
                <a:ext cx="3283086" cy="408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uk-UA" sz="1800" i="1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m:t>β</m:t>
                    </m:r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- коефіцієнт залежності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uk-UA" sz="1800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m:t>n</m:t>
                    </m:r>
                    <m:r>
                      <m:rPr>
                        <m:nor/>
                      </m:rPr>
                      <a:rPr lang="uk-UA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uk-UA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𝑝</m:t>
                        </m:r>
                      </m:sub>
                    </m:sSub>
                    <m:r>
                      <m:rPr>
                        <m:nor/>
                      </m:rPr>
                      <a:rPr lang="uk-UA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D7555F-0EBA-2AE7-BFCD-E8A599202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392" y="4691743"/>
                <a:ext cx="3283086" cy="408189"/>
              </a:xfrm>
              <a:prstGeom prst="rect">
                <a:avLst/>
              </a:prstGeom>
              <a:blipFill>
                <a:blip r:embed="rId8"/>
                <a:stretch>
                  <a:fillRect l="-557" t="-8955" b="-13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ED6CCAD-9310-AB65-76B2-2C2BCF2ECB3A}"/>
              </a:ext>
            </a:extLst>
          </p:cNvPr>
          <p:cNvSpPr txBox="1"/>
          <p:nvPr/>
        </p:nvSpPr>
        <p:spPr>
          <a:xfrm>
            <a:off x="5752443" y="5345288"/>
            <a:ext cx="4127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Максимальний вплив товщини бази при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067EE8A-61BE-8816-B27F-0391C0080A0E}"/>
                  </a:ext>
                </a:extLst>
              </p:cNvPr>
              <p:cNvSpPr txBox="1"/>
              <p:nvPr/>
            </p:nvSpPr>
            <p:spPr>
              <a:xfrm>
                <a:off x="9879601" y="5356117"/>
                <a:ext cx="1842229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1,05  &lt;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uk-UA" sz="1800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m:t>n</m:t>
                    </m:r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 &lt;  1,25</a:t>
                </a:r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067EE8A-61BE-8816-B27F-0391C0080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601" y="5356117"/>
                <a:ext cx="1842229" cy="369332"/>
              </a:xfrm>
              <a:prstGeom prst="rect">
                <a:avLst/>
              </a:prstGeom>
              <a:blipFill>
                <a:blip r:embed="rId9"/>
                <a:stretch>
                  <a:fillRect l="-2632" t="-9677" r="-1316" b="-2258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0E00F27C-8313-F74F-BA51-7B1E937F1173}"/>
              </a:ext>
            </a:extLst>
          </p:cNvPr>
          <p:cNvSpPr txBox="1"/>
          <p:nvPr/>
        </p:nvSpPr>
        <p:spPr>
          <a:xfrm>
            <a:off x="286687" y="5947923"/>
            <a:ext cx="1187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фактор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неідеальності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впливають процеси не тільки в </a:t>
            </a:r>
            <a:r>
              <a:rPr lang="uk-UA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області просторового заряду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але і в </a:t>
            </a:r>
            <a:r>
              <a:rPr lang="uk-UA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квазінейтральній області</a:t>
            </a:r>
            <a:endParaRPr lang="ru-RU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134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54D6EAAE-9D58-AAB3-92ED-871ED3F3A86C}"/>
                  </a:ext>
                </a:extLst>
              </p:cNvPr>
              <p:cNvSpPr/>
              <p:nvPr/>
            </p:nvSpPr>
            <p:spPr>
              <a:xfrm>
                <a:off x="72957" y="109078"/>
                <a:ext cx="12046085" cy="60311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Застосування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глибоких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нейронних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мереж до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оцінки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Fe</m:t>
                        </m:r>
                      </m:sub>
                    </m:sSub>
                  </m:oMath>
                </a14:m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за величиною </a:t>
                </a:r>
                <a:r>
                  <a:rPr lang="en-US" sz="3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uk-UA" sz="3000" i="1" noProof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54D6EAAE-9D58-AAB3-92ED-871ED3F3A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7" y="109078"/>
                <a:ext cx="12046085" cy="603116"/>
              </a:xfrm>
              <a:prstGeom prst="roundRect">
                <a:avLst/>
              </a:prstGeom>
              <a:blipFill>
                <a:blip r:embed="rId2"/>
                <a:stretch>
                  <a:fillRect l="-506" t="-7921" r="-455" b="-24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240389A-B220-B561-0099-85427BAD58DA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4774E3-C6C8-8A4A-1CE1-BDC9B81BB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58" y="816174"/>
            <a:ext cx="11787096" cy="43394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410E3F-6965-11F3-B8C8-4C02D5FE6971}"/>
                  </a:ext>
                </a:extLst>
              </p:cNvPr>
              <p:cNvSpPr txBox="1"/>
              <p:nvPr/>
            </p:nvSpPr>
            <p:spPr>
              <a:xfrm>
                <a:off x="225358" y="5708023"/>
                <a:ext cx="32852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Модель №1</a:t>
                </a:r>
                <a:r>
                  <a:rPr lang="uk-UA" sz="2400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𝐷𝑁𝑁</m:t>
                        </m:r>
                      </m:e>
                      <m:sub>
                        <m:r>
                          <a:rPr lang="ru-RU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𝐹𝑒𝐹𝑒𝐵</m:t>
                        </m:r>
                      </m:sub>
                    </m:sSub>
                  </m:oMath>
                </a14:m>
                <a:r>
                  <a:rPr lang="uk-UA" sz="2400" dirty="0"/>
                  <a:t> </a:t>
                </a:r>
                <a:endParaRPr lang="ru-RU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410E3F-6965-11F3-B8C8-4C02D5FE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58" y="5708023"/>
                <a:ext cx="3285245" cy="461665"/>
              </a:xfrm>
              <a:prstGeom prst="rect">
                <a:avLst/>
              </a:prstGeom>
              <a:blipFill>
                <a:blip r:embed="rId4"/>
                <a:stretch>
                  <a:fillRect l="-2968" t="-11842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A01804-6728-1752-9AC6-37EABC3411BF}"/>
                  </a:ext>
                </a:extLst>
              </p:cNvPr>
              <p:cNvSpPr txBox="1"/>
              <p:nvPr/>
            </p:nvSpPr>
            <p:spPr>
              <a:xfrm>
                <a:off x="4081823" y="5385466"/>
                <a:ext cx="1185133" cy="1106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eqArr>
                                <m:eqArrPr>
                                  <m:ctrlPr>
                                    <a:rPr lang="uk-UA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sty m:val="p"/>
                                    </m:rP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uk-UA" i="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uk-UA" i="0">
                                          <a:latin typeface="Cambria Math" panose="02040503050406030204" pitchFamily="18" charset="0"/>
                                        </a:rPr>
                                        <m:t>Fe</m:t>
                                      </m:r>
                                      <m:r>
                                        <a:rPr lang="uk-UA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uk-UA" i="0">
                                          <a:latin typeface="Cambria Math" panose="02040503050406030204" pitchFamily="18" charset="0"/>
                                        </a:rPr>
                                        <m:t>FeB</m:t>
                                      </m:r>
                                    </m:sub>
                                  </m:sSub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A01804-6728-1752-9AC6-37EABC341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823" y="5385466"/>
                <a:ext cx="1185133" cy="11067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1900B8-9FE5-139E-3B66-3A795A85B209}"/>
                  </a:ext>
                </a:extLst>
              </p:cNvPr>
              <p:cNvSpPr txBox="1"/>
              <p:nvPr/>
            </p:nvSpPr>
            <p:spPr>
              <a:xfrm>
                <a:off x="5792061" y="5708022"/>
                <a:ext cx="37797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uk-U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Модель №2</a:t>
                </a:r>
                <a:r>
                  <a:rPr lang="uk-UA" sz="2400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𝐷𝑁𝑁</m:t>
                        </m:r>
                      </m:e>
                      <m:sub>
                        <m:r>
                          <a:rPr lang="ru-RU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𝐹𝑒𝐹𝑒𝐵</m:t>
                        </m:r>
                        <m:r>
                          <a:rPr lang="uk-UA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𝐹𝑒</m:t>
                        </m:r>
                      </m:sub>
                    </m:sSub>
                  </m:oMath>
                </a14:m>
                <a:r>
                  <a:rPr lang="uk-UA" sz="2400" dirty="0"/>
                  <a:t> </a:t>
                </a:r>
                <a:endParaRPr lang="ru-RU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1900B8-9FE5-139E-3B66-3A795A85B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061" y="5708022"/>
                <a:ext cx="3779753" cy="461665"/>
              </a:xfrm>
              <a:prstGeom prst="rect">
                <a:avLst/>
              </a:prstGeom>
              <a:blipFill>
                <a:blip r:embed="rId6"/>
                <a:stretch>
                  <a:fillRect l="-2419" t="-11842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BF3E16-298C-0563-2A4D-67495CB32558}"/>
                  </a:ext>
                </a:extLst>
              </p:cNvPr>
              <p:cNvSpPr txBox="1"/>
              <p:nvPr/>
            </p:nvSpPr>
            <p:spPr>
              <a:xfrm>
                <a:off x="10213589" y="5200474"/>
                <a:ext cx="1185133" cy="1378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eqArr>
                                <m:eqArrPr>
                                  <m:ctrlPr>
                                    <a:rPr lang="uk-UA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sty m:val="p"/>
                                    </m:rP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uk-UA" i="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uk-UA" i="0">
                                          <a:latin typeface="Cambria Math" panose="02040503050406030204" pitchFamily="18" charset="0"/>
                                        </a:rPr>
                                        <m:t>Fe</m:t>
                                      </m:r>
                                      <m:r>
                                        <a:rPr lang="uk-UA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uk-UA" i="0">
                                          <a:latin typeface="Cambria Math" panose="02040503050406030204" pitchFamily="18" charset="0"/>
                                        </a:rPr>
                                        <m:t>FeB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uk-UA" i="0">
                                          <a:latin typeface="Cambria Math" panose="02040503050406030204" pitchFamily="18" charset="0"/>
                                        </a:rPr>
                                        <m:t>Fe</m:t>
                                      </m:r>
                                    </m:sub>
                                  </m:sSub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BF3E16-298C-0563-2A4D-67495CB32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589" y="5200474"/>
                <a:ext cx="1185133" cy="1378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4D96D8-185F-DC60-A004-319F44B35A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783" y="5764867"/>
            <a:ext cx="461665" cy="3479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BBF927-0572-B6A5-04A3-4DBDBFD91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14" y="5764867"/>
            <a:ext cx="461665" cy="34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44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1F1C162B-039D-97C4-EC84-5F467A8A4EC2}"/>
                  </a:ext>
                </a:extLst>
              </p:cNvPr>
              <p:cNvSpPr/>
              <p:nvPr/>
            </p:nvSpPr>
            <p:spPr>
              <a:xfrm>
                <a:off x="72957" y="109078"/>
                <a:ext cx="12046085" cy="60311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Застосування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глибоких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нейронних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мереж до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оцінки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Fe</m:t>
                        </m:r>
                      </m:sub>
                    </m:sSub>
                  </m:oMath>
                </a14:m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за величиною </a:t>
                </a:r>
                <a:r>
                  <a:rPr lang="en-US" sz="3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uk-UA" sz="3000" i="1" noProof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1F1C162B-039D-97C4-EC84-5F467A8A4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7" y="109078"/>
                <a:ext cx="12046085" cy="603116"/>
              </a:xfrm>
              <a:prstGeom prst="roundRect">
                <a:avLst/>
              </a:prstGeom>
              <a:blipFill>
                <a:blip r:embed="rId3"/>
                <a:stretch>
                  <a:fillRect l="-506" t="-7921" r="-455" b="-24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0E7D6BB-A7AE-7384-11AC-208263ED7391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1B5A0378-86D5-7960-F574-5D78DD202D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7956808"/>
                  </p:ext>
                </p:extLst>
              </p:nvPr>
            </p:nvGraphicFramePr>
            <p:xfrm>
              <a:off x="174646" y="1403017"/>
              <a:ext cx="6422244" cy="51758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7355">
                      <a:extLst>
                        <a:ext uri="{9D8B030D-6E8A-4147-A177-3AD203B41FA5}">
                          <a16:colId xmlns:a16="http://schemas.microsoft.com/office/drawing/2014/main" val="3199913252"/>
                        </a:ext>
                      </a:extLst>
                    </a:gridCol>
                    <a:gridCol w="4724889">
                      <a:extLst>
                        <a:ext uri="{9D8B030D-6E8A-4147-A177-3AD203B41FA5}">
                          <a16:colId xmlns:a16="http://schemas.microsoft.com/office/drawing/2014/main" val="133886299"/>
                        </a:ext>
                      </a:extLst>
                    </a:gridCol>
                  </a:tblGrid>
                  <a:tr h="4373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sz="17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Гіперпараметр</a:t>
                          </a:r>
                          <a:endParaRPr lang="ru-RU" sz="17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sz="17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Значення</a:t>
                          </a:r>
                          <a:endParaRPr lang="ru-RU" sz="17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55090514"/>
                      </a:ext>
                    </a:extLst>
                  </a:tr>
                  <a:tr h="3944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7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uk-UA" sz="1700" i="1" kern="100">
                                        <a:effectLst/>
                                        <a:latin typeface="Times New Roman" panose="020206030504050203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uk-UA" sz="1700" i="1" kern="100" baseline="-25000">
                                        <a:effectLst/>
                                        <a:latin typeface="Times New Roman" panose="020206030504050203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HL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4, 5, 6, 8, 10, 15</a:t>
                          </a:r>
                          <a:endParaRPr lang="ru-RU" sz="17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77594927"/>
                      </a:ext>
                    </a:extLst>
                  </a:tr>
                  <a:tr h="3944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7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uk-UA" sz="1700" i="1" kern="100">
                                        <a:effectLst/>
                                        <a:latin typeface="Times New Roman" panose="020206030504050203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uk-UA" sz="1700" i="1" kern="100" baseline="-25000">
                                        <a:effectLst/>
                                        <a:latin typeface="Times New Roman" panose="020206030504050203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node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30, 40, 50, 75, 100, 120, 150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91613586"/>
                      </a:ext>
                    </a:extLst>
                  </a:tr>
                  <a:tr h="3516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i="1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BS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8, 16, 32, 64, 128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60800312"/>
                      </a:ext>
                    </a:extLst>
                  </a:tr>
                  <a:tr h="3516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ActF</a:t>
                          </a:r>
                          <a:endParaRPr lang="ru-RU" sz="17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ReLu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sigmoid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tanh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SELU, ELU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0774397"/>
                      </a:ext>
                    </a:extLst>
                  </a:tr>
                  <a:tr h="5276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i="1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Opt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SGD,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RMSprop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Adam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Adadelta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Adagrad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Adamax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Nadam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Ftrl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35877291"/>
                      </a:ext>
                    </a:extLst>
                  </a:tr>
                  <a:tr h="3516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LR</a:t>
                          </a:r>
                          <a:endParaRPr lang="ru-RU" sz="17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sz="17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uk-UA" sz="17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uk-UA" sz="1700" i="1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uk-UA" sz="17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oMath>
                          </a14:m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sz="17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uk-UA" sz="17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uk-UA" sz="1700" i="1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7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oMath>
                          </a14:m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sz="17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uk-UA" sz="17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uk-UA" sz="1700" i="1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7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sz="17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uk-UA" sz="17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uk-UA" sz="1700" i="1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7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58436799"/>
                      </a:ext>
                    </a:extLst>
                  </a:tr>
                  <a:tr h="4165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7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uk-UA" sz="1700" i="1" kern="100">
                                        <a:effectLst/>
                                        <a:latin typeface="Times New Roman" panose="020206030504050203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uk-UA" sz="1700" i="1" kern="100" baseline="-25000">
                                        <a:effectLst/>
                                        <a:latin typeface="Times New Roman" panose="020206030504050203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Epochs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7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100, 300, 400, 600, 1000, 1500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34223205"/>
                      </a:ext>
                    </a:extLst>
                  </a:tr>
                  <a:tr h="3516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PreM</a:t>
                          </a:r>
                          <a:endParaRPr lang="ru-RU" sz="17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StandartScaler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MinMaxScaler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77318852"/>
                      </a:ext>
                    </a:extLst>
                  </a:tr>
                  <a:tr h="3516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RegF</a:t>
                          </a:r>
                          <a:endParaRPr lang="ru-RU" sz="17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Без функції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регуляризації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L2, L1,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Dropout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21966984"/>
                      </a:ext>
                    </a:extLst>
                  </a:tr>
                  <a:tr h="3516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RR</a:t>
                          </a:r>
                          <a:endParaRPr lang="ru-RU" sz="17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sz="17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uk-UA" sz="17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uk-UA" sz="1700" i="1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uk-UA" sz="17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oMath>
                          </a14:m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sz="17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uk-UA" sz="17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uk-UA" sz="1700" i="1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7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oMath>
                          </a14:m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sz="17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uk-UA" sz="17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uk-UA" sz="1700" i="1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7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sz="17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uk-UA" sz="17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uk-UA" sz="1700" i="1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700" kern="100">
                                      <a:effectLst/>
                                      <a:latin typeface="Times New Roman" panose="020206030504050203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55260714"/>
                      </a:ext>
                    </a:extLst>
                  </a:tr>
                  <a:tr h="3516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DR</a:t>
                          </a:r>
                          <a:endParaRPr lang="ru-RU" sz="17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2, 0</a:t>
                          </a:r>
                          <a:r>
                            <a:rPr lang="en-US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3, 0</a:t>
                          </a:r>
                          <a:r>
                            <a:rPr lang="en-US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4, 0</a:t>
                          </a:r>
                          <a:r>
                            <a:rPr lang="en-US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42114380"/>
                      </a:ext>
                    </a:extLst>
                  </a:tr>
                  <a:tr h="5276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i="1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WI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Xavier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Normal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Xavier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Uniform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He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Normal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He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Uniform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Random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Normal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Random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Uniform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Ones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35029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1B5A0378-86D5-7960-F574-5D78DD202D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7956808"/>
                  </p:ext>
                </p:extLst>
              </p:nvPr>
            </p:nvGraphicFramePr>
            <p:xfrm>
              <a:off x="174646" y="1403017"/>
              <a:ext cx="6422244" cy="51758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7355">
                      <a:extLst>
                        <a:ext uri="{9D8B030D-6E8A-4147-A177-3AD203B41FA5}">
                          <a16:colId xmlns:a16="http://schemas.microsoft.com/office/drawing/2014/main" val="3199913252"/>
                        </a:ext>
                      </a:extLst>
                    </a:gridCol>
                    <a:gridCol w="4724889">
                      <a:extLst>
                        <a:ext uri="{9D8B030D-6E8A-4147-A177-3AD203B41FA5}">
                          <a16:colId xmlns:a16="http://schemas.microsoft.com/office/drawing/2014/main" val="133886299"/>
                        </a:ext>
                      </a:extLst>
                    </a:gridCol>
                  </a:tblGrid>
                  <a:tr h="4373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sz="17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Гіперпараметр</a:t>
                          </a:r>
                          <a:endParaRPr lang="ru-RU" sz="17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sz="17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Значення</a:t>
                          </a:r>
                          <a:endParaRPr lang="ru-RU" sz="17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55090514"/>
                      </a:ext>
                    </a:extLst>
                  </a:tr>
                  <a:tr h="39449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58" t="-112308" r="-279570" b="-11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4, 5, 6, 8, 10, 15</a:t>
                          </a:r>
                          <a:endParaRPr lang="ru-RU" sz="17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77594927"/>
                      </a:ext>
                    </a:extLst>
                  </a:tr>
                  <a:tr h="39449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58" t="-215625" r="-279570" b="-104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30, 40, 50, 75, 100, 120, 150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91613586"/>
                      </a:ext>
                    </a:extLst>
                  </a:tr>
                  <a:tr h="3516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i="1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BS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8, 16, 32, 64, 128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60800312"/>
                      </a:ext>
                    </a:extLst>
                  </a:tr>
                  <a:tr h="3516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ActF</a:t>
                          </a:r>
                          <a:endParaRPr lang="ru-RU" sz="17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ReLu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sigmoid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tanh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SELU, ELU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0774397"/>
                      </a:ext>
                    </a:extLst>
                  </a:tr>
                  <a:tr h="5357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i="1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Opt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SGD,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RMSprop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Adam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Adadelta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Adagrad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Adamax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Nadam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Ftrl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35877291"/>
                      </a:ext>
                    </a:extLst>
                  </a:tr>
                  <a:tr h="3516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LR</a:t>
                          </a:r>
                          <a:endParaRPr lang="ru-RU" sz="17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6082" t="-700000" r="-515" b="-7051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8436799"/>
                      </a:ext>
                    </a:extLst>
                  </a:tr>
                  <a:tr h="41651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58" t="-682353" r="-279570" b="-50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100, 300, 400, 600, 1000, 1500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34223205"/>
                      </a:ext>
                    </a:extLst>
                  </a:tr>
                  <a:tr h="3516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PreM</a:t>
                          </a:r>
                          <a:endParaRPr lang="ru-RU" sz="17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StandartScaler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MinMaxScaler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77318852"/>
                      </a:ext>
                    </a:extLst>
                  </a:tr>
                  <a:tr h="3516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RegF</a:t>
                          </a:r>
                          <a:endParaRPr lang="ru-RU" sz="17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Без функції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регуляризації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L2, L1,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Dropout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21966984"/>
                      </a:ext>
                    </a:extLst>
                  </a:tr>
                  <a:tr h="3516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RR</a:t>
                          </a:r>
                          <a:endParaRPr lang="ru-RU" sz="17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6082" t="-1136842" r="-515" b="-29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5260714"/>
                      </a:ext>
                    </a:extLst>
                  </a:tr>
                  <a:tr h="3516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i="1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DR</a:t>
                          </a:r>
                          <a:endParaRPr lang="ru-RU" sz="17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2, 0</a:t>
                          </a:r>
                          <a:r>
                            <a:rPr lang="en-US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3, 0</a:t>
                          </a:r>
                          <a:r>
                            <a:rPr lang="en-US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4, 0</a:t>
                          </a:r>
                          <a:r>
                            <a:rPr lang="en-US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42114380"/>
                      </a:ext>
                    </a:extLst>
                  </a:tr>
                  <a:tr h="5357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i="1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WI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Xavier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Normal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Xavier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Uniform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He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Normal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He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Uniform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Random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Normal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Random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Uniform</a:t>
                          </a:r>
                          <a:r>
                            <a:rPr lang="uk-UA" sz="17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uk-UA" sz="1700" kern="1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Ones</a:t>
                          </a:r>
                          <a:endParaRPr lang="ru-RU" sz="17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35029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8640B69-4FB8-8743-DDBF-4F47E3BC18DE}"/>
              </a:ext>
            </a:extLst>
          </p:cNvPr>
          <p:cNvSpPr txBox="1"/>
          <p:nvPr/>
        </p:nvSpPr>
        <p:spPr>
          <a:xfrm>
            <a:off x="6596890" y="946204"/>
            <a:ext cx="5352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Для кількісної оцінки якості тренування моделей використали </a:t>
            </a:r>
            <a:r>
              <a:rPr lang="uk-UA" sz="18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10-кратну перехресну перевірку</a:t>
            </a:r>
            <a:endParaRPr lang="ru-RU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95FDEDFA-5ADC-ECC6-C4F3-A17BA106A1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3462243"/>
                  </p:ext>
                </p:extLst>
              </p:nvPr>
            </p:nvGraphicFramePr>
            <p:xfrm>
              <a:off x="6750942" y="2021579"/>
              <a:ext cx="5130832" cy="149009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71650">
                      <a:extLst>
                        <a:ext uri="{9D8B030D-6E8A-4147-A177-3AD203B41FA5}">
                          <a16:colId xmlns:a16="http://schemas.microsoft.com/office/drawing/2014/main" val="2333145010"/>
                        </a:ext>
                      </a:extLst>
                    </a:gridCol>
                    <a:gridCol w="1943100">
                      <a:extLst>
                        <a:ext uri="{9D8B030D-6E8A-4147-A177-3AD203B41FA5}">
                          <a16:colId xmlns:a16="http://schemas.microsoft.com/office/drawing/2014/main" val="2115615348"/>
                        </a:ext>
                      </a:extLst>
                    </a:gridCol>
                    <a:gridCol w="1416082">
                      <a:extLst>
                        <a:ext uri="{9D8B030D-6E8A-4147-A177-3AD203B41FA5}">
                          <a16:colId xmlns:a16="http://schemas.microsoft.com/office/drawing/2014/main" val="1603900599"/>
                        </a:ext>
                      </a:extLst>
                    </a:gridCol>
                  </a:tblGrid>
                  <a:tr h="257557"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MSRE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7648963"/>
                      </a:ext>
                    </a:extLst>
                  </a:tr>
                  <a:tr h="4004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       Мережа                 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Набір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uk-UA" sz="1800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DNN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uk-UA" sz="1800" kern="100" baseline="-250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FeFeB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uk-UA" sz="1800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DNN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uk-UA" sz="1800" kern="100" baseline="-250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FeFeB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uk-UA" sz="1800" kern="100" baseline="-250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uk-UA" sz="1800" kern="100" baseline="-250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Fe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927773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тренувальний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0,31 ± 0,07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0,03 ± 0,01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127216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повний (Full)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0,28 ± 0,05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0,03 ± 0,01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491166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95FDEDFA-5ADC-ECC6-C4F3-A17BA106A1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3462243"/>
                  </p:ext>
                </p:extLst>
              </p:nvPr>
            </p:nvGraphicFramePr>
            <p:xfrm>
              <a:off x="6750942" y="2021579"/>
              <a:ext cx="5130832" cy="149009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71650">
                      <a:extLst>
                        <a:ext uri="{9D8B030D-6E8A-4147-A177-3AD203B41FA5}">
                          <a16:colId xmlns:a16="http://schemas.microsoft.com/office/drawing/2014/main" val="2333145010"/>
                        </a:ext>
                      </a:extLst>
                    </a:gridCol>
                    <a:gridCol w="1943100">
                      <a:extLst>
                        <a:ext uri="{9D8B030D-6E8A-4147-A177-3AD203B41FA5}">
                          <a16:colId xmlns:a16="http://schemas.microsoft.com/office/drawing/2014/main" val="2115615348"/>
                        </a:ext>
                      </a:extLst>
                    </a:gridCol>
                    <a:gridCol w="1416082">
                      <a:extLst>
                        <a:ext uri="{9D8B030D-6E8A-4147-A177-3AD203B41FA5}">
                          <a16:colId xmlns:a16="http://schemas.microsoft.com/office/drawing/2014/main" val="1603900599"/>
                        </a:ext>
                      </a:extLst>
                    </a:gridCol>
                  </a:tblGrid>
                  <a:tr h="273749"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MSRE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7648963"/>
                      </a:ext>
                    </a:extLst>
                  </a:tr>
                  <a:tr h="66884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         Мережа                 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Набір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91536" t="-51351" r="-74295" b="-101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62232" t="-51351" r="-1717" b="-1018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2777376"/>
                      </a:ext>
                    </a:extLst>
                  </a:tr>
                  <a:tr h="27374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тренувальний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0,31 ± 0,07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0,03 ± 0,01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12721651"/>
                      </a:ext>
                    </a:extLst>
                  </a:tr>
                  <a:tr h="27374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повний (Full)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0,28 ± 0,05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0,03 ± 0,01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491166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1A3C6BB-97BD-18FE-002A-F714FFED2A9F}"/>
              </a:ext>
            </a:extLst>
          </p:cNvPr>
          <p:cNvSpPr txBox="1"/>
          <p:nvPr/>
        </p:nvSpPr>
        <p:spPr>
          <a:xfrm>
            <a:off x="6664836" y="1656680"/>
            <a:ext cx="465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Результати 10-кратної перехресної перевірки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EC8D9604-D159-510C-5B02-92DD30AF55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420176"/>
                  </p:ext>
                </p:extLst>
              </p:nvPr>
            </p:nvGraphicFramePr>
            <p:xfrm>
              <a:off x="6737036" y="3898982"/>
              <a:ext cx="5382006" cy="242544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66227">
                      <a:extLst>
                        <a:ext uri="{9D8B030D-6E8A-4147-A177-3AD203B41FA5}">
                          <a16:colId xmlns:a16="http://schemas.microsoft.com/office/drawing/2014/main" val="1053197427"/>
                        </a:ext>
                      </a:extLst>
                    </a:gridCol>
                    <a:gridCol w="1032374">
                      <a:extLst>
                        <a:ext uri="{9D8B030D-6E8A-4147-A177-3AD203B41FA5}">
                          <a16:colId xmlns:a16="http://schemas.microsoft.com/office/drawing/2014/main" val="393141069"/>
                        </a:ext>
                      </a:extLst>
                    </a:gridCol>
                    <a:gridCol w="1111915">
                      <a:extLst>
                        <a:ext uri="{9D8B030D-6E8A-4147-A177-3AD203B41FA5}">
                          <a16:colId xmlns:a16="http://schemas.microsoft.com/office/drawing/2014/main" val="593158636"/>
                        </a:ext>
                      </a:extLst>
                    </a:gridCol>
                    <a:gridCol w="1111915">
                      <a:extLst>
                        <a:ext uri="{9D8B030D-6E8A-4147-A177-3AD203B41FA5}">
                          <a16:colId xmlns:a16="http://schemas.microsoft.com/office/drawing/2014/main" val="3686293003"/>
                        </a:ext>
                      </a:extLst>
                    </a:gridCol>
                    <a:gridCol w="759575">
                      <a:extLst>
                        <a:ext uri="{9D8B030D-6E8A-4147-A177-3AD203B41FA5}">
                          <a16:colId xmlns:a16="http://schemas.microsoft.com/office/drawing/2014/main" val="2417873540"/>
                        </a:ext>
                      </a:extLst>
                    </a:gridCol>
                  </a:tblGrid>
                  <a:tr h="449087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Набір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uk-UA" sz="1800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DNN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uk-UA" sz="1800" kern="100" baseline="-250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FeFeB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uk-UA" sz="1800" kern="1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DNN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uk-UA" sz="1800" kern="100" baseline="-250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FeFeB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uk-UA" sz="1800" kern="100" baseline="-250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uk-UA" sz="1800" kern="100" baseline="-25000">
                                        <a:effectLst/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Fe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1176853"/>
                      </a:ext>
                    </a:extLst>
                  </a:tr>
                  <a:tr h="413401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MSRE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uk-UA" sz="1800" i="1" kern="10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uk-UA" sz="1800" i="1" kern="10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MSRE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uk-UA" sz="1800" i="1" kern="10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uk-UA" sz="1800" i="1" kern="10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76462867"/>
                      </a:ext>
                    </a:extLst>
                  </a:tr>
                  <a:tr h="3111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b="0" i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uk-UA" sz="18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altered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0,41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0,936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0,020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0,994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40615625"/>
                      </a:ext>
                    </a:extLst>
                  </a:tr>
                  <a:tr h="3111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uk-UA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altered</a:t>
                          </a:r>
                          <a:r>
                            <a:rPr lang="en-US" sz="20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ru-RU" sz="1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0,37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0,961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0,018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0,996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77495744"/>
                      </a:ext>
                    </a:extLst>
                  </a:tr>
                  <a:tr h="3111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uk-UA" sz="1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altered</a:t>
                          </a:r>
                          <a:r>
                            <a:rPr lang="en-US" sz="20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ru-RU" sz="1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1,06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0,881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0,084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0,991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0043854"/>
                      </a:ext>
                    </a:extLst>
                  </a:tr>
                  <a:tr h="3111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uk-UA" sz="1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Fe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altered</a:t>
                          </a:r>
                          <a:r>
                            <a:rPr lang="en-US" sz="20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ru-RU" sz="1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0,06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0,991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0,005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0,996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67420293"/>
                      </a:ext>
                    </a:extLst>
                  </a:tr>
                  <a:tr h="3111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𝐴𝑙𝑙</m:t>
                              </m:r>
                            </m:oMath>
                          </a14:m>
                          <a:r>
                            <a:rPr lang="uk-UA" sz="1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altered</a:t>
                          </a:r>
                          <a:r>
                            <a:rPr lang="en-US" sz="20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ru-RU" sz="18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0,54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0,813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0,138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0,948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522378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EC8D9604-D159-510C-5B02-92DD30AF55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420176"/>
                  </p:ext>
                </p:extLst>
              </p:nvPr>
            </p:nvGraphicFramePr>
            <p:xfrm>
              <a:off x="6737036" y="3898982"/>
              <a:ext cx="5382006" cy="242544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66227">
                      <a:extLst>
                        <a:ext uri="{9D8B030D-6E8A-4147-A177-3AD203B41FA5}">
                          <a16:colId xmlns:a16="http://schemas.microsoft.com/office/drawing/2014/main" val="1053197427"/>
                        </a:ext>
                      </a:extLst>
                    </a:gridCol>
                    <a:gridCol w="1032374">
                      <a:extLst>
                        <a:ext uri="{9D8B030D-6E8A-4147-A177-3AD203B41FA5}">
                          <a16:colId xmlns:a16="http://schemas.microsoft.com/office/drawing/2014/main" val="393141069"/>
                        </a:ext>
                      </a:extLst>
                    </a:gridCol>
                    <a:gridCol w="1111915">
                      <a:extLst>
                        <a:ext uri="{9D8B030D-6E8A-4147-A177-3AD203B41FA5}">
                          <a16:colId xmlns:a16="http://schemas.microsoft.com/office/drawing/2014/main" val="593158636"/>
                        </a:ext>
                      </a:extLst>
                    </a:gridCol>
                    <a:gridCol w="1111915">
                      <a:extLst>
                        <a:ext uri="{9D8B030D-6E8A-4147-A177-3AD203B41FA5}">
                          <a16:colId xmlns:a16="http://schemas.microsoft.com/office/drawing/2014/main" val="3686293003"/>
                        </a:ext>
                      </a:extLst>
                    </a:gridCol>
                    <a:gridCol w="759575">
                      <a:extLst>
                        <a:ext uri="{9D8B030D-6E8A-4147-A177-3AD203B41FA5}">
                          <a16:colId xmlns:a16="http://schemas.microsoft.com/office/drawing/2014/main" val="2417873540"/>
                        </a:ext>
                      </a:extLst>
                    </a:gridCol>
                  </a:tblGrid>
                  <a:tr h="449087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Набір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63739" t="-1351" r="-88102" b="-46891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188274" t="-1351" r="-1303" b="-46891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1176853"/>
                      </a:ext>
                    </a:extLst>
                  </a:tr>
                  <a:tr h="413401">
                    <a:tc v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MSRE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215847" t="-110294" r="-169945" b="-410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MSRE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608000" t="-110294" r="-3200" b="-410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6462867"/>
                      </a:ext>
                    </a:extLst>
                  </a:tr>
                  <a:tr h="3111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b="0" i="1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uk-UA" sz="180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altered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0,41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0,936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0,020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0,994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40615625"/>
                      </a:ext>
                    </a:extLst>
                  </a:tr>
                  <a:tr h="31832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446" t="-373077" r="-296429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0,37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0,961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0,018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0,996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77495744"/>
                      </a:ext>
                    </a:extLst>
                  </a:tr>
                  <a:tr h="31115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446" t="-473077" r="-296429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1,06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0,881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0,084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0,991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0043854"/>
                      </a:ext>
                    </a:extLst>
                  </a:tr>
                  <a:tr h="31115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446" t="-584314" r="-296429" b="-1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0,06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0,991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0,005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0,996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67420293"/>
                      </a:ext>
                    </a:extLst>
                  </a:tr>
                  <a:tr h="31115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446" t="-684314" r="-296429" b="-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0,54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0,813</a:t>
                          </a:r>
                          <a:endParaRPr lang="ru-RU" sz="1800" kern="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0,138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uk-UA" sz="18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0,948</a:t>
                          </a:r>
                          <a:endParaRPr lang="ru-RU" sz="1800" kern="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522378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A943A7B-3404-2219-17BA-85494C8BCFE6}"/>
              </a:ext>
            </a:extLst>
          </p:cNvPr>
          <p:cNvSpPr txBox="1"/>
          <p:nvPr/>
        </p:nvSpPr>
        <p:spPr>
          <a:xfrm>
            <a:off x="6664836" y="3519755"/>
            <a:ext cx="2963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Результати тестування DNN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FD6CB6-E158-8220-45F6-F0C6C31A8D69}"/>
              </a:ext>
            </a:extLst>
          </p:cNvPr>
          <p:cNvSpPr txBox="1"/>
          <p:nvPr/>
        </p:nvSpPr>
        <p:spPr>
          <a:xfrm>
            <a:off x="72957" y="984341"/>
            <a:ext cx="5962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Початковий простір пошуку </a:t>
            </a:r>
            <a:r>
              <a:rPr lang="uk-U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гіперпараметрів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мереж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7D301CB-DA88-F9F6-2D74-4CFE1CB2F4BF}"/>
              </a:ext>
            </a:extLst>
          </p:cNvPr>
          <p:cNvSpPr/>
          <p:nvPr/>
        </p:nvSpPr>
        <p:spPr>
          <a:xfrm>
            <a:off x="10252953" y="5690681"/>
            <a:ext cx="1067227" cy="301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953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756BB74E-837C-A248-2F04-DF11D9BCABC2}"/>
                  </a:ext>
                </a:extLst>
              </p:cNvPr>
              <p:cNvSpPr/>
              <p:nvPr/>
            </p:nvSpPr>
            <p:spPr>
              <a:xfrm>
                <a:off x="72957" y="109078"/>
                <a:ext cx="12046085" cy="60311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Застосування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глибоких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нейронних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мереж до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оцінки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Fe</m:t>
                        </m:r>
                      </m:sub>
                    </m:sSub>
                  </m:oMath>
                </a14:m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за величиною </a:t>
                </a:r>
                <a:r>
                  <a:rPr lang="en-US" sz="3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uk-UA" sz="3000" i="1" noProof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756BB74E-837C-A248-2F04-DF11D9BCA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7" y="109078"/>
                <a:ext cx="12046085" cy="603116"/>
              </a:xfrm>
              <a:prstGeom prst="roundRect">
                <a:avLst/>
              </a:prstGeom>
              <a:blipFill>
                <a:blip r:embed="rId2"/>
                <a:stretch>
                  <a:fillRect l="-506" t="-7921" r="-455" b="-24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D2D45EF-9EB7-4971-ABA7-EEDE944E4552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 descr="Изображение выглядит как текст, линия, снимок экран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8D0FDD6-F269-239C-BEB2-533465DF2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07" y="1470454"/>
            <a:ext cx="5883167" cy="1978442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линия, снимок экран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46B57C2-0979-FDC7-63E4-FACCFE2F3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84" y="4108842"/>
            <a:ext cx="5883167" cy="2021273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линия, снимок экран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3F96074-BFEB-9C43-77E2-EF4292420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850" y="1470455"/>
            <a:ext cx="5755164" cy="1978442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линия, снимок экран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FECBDB1-07EE-B2CF-0BCC-4377ED43A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726" y="4108842"/>
            <a:ext cx="5750288" cy="202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96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E767BB8D-45F3-D7DA-66C0-4EA4536ED6BC}"/>
                  </a:ext>
                </a:extLst>
              </p:cNvPr>
              <p:cNvSpPr/>
              <p:nvPr/>
            </p:nvSpPr>
            <p:spPr>
              <a:xfrm>
                <a:off x="72957" y="109078"/>
                <a:ext cx="12046085" cy="60311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Застосування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глибоких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нейронних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мереж до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оцінки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Fe</m:t>
                        </m:r>
                      </m:sub>
                    </m:sSub>
                  </m:oMath>
                </a14:m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за величиною </a:t>
                </a:r>
                <a:r>
                  <a:rPr lang="en-US" sz="3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uk-UA" sz="3000" i="1" noProof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E767BB8D-45F3-D7DA-66C0-4EA4536ED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7" y="109078"/>
                <a:ext cx="12046085" cy="603116"/>
              </a:xfrm>
              <a:prstGeom prst="roundRect">
                <a:avLst/>
              </a:prstGeom>
              <a:blipFill>
                <a:blip r:embed="rId2"/>
                <a:stretch>
                  <a:fillRect l="-506" t="-7921" r="-455" b="-24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824233DE-0A31-8FC7-9F6B-CA3892B296C7}"/>
              </a:ext>
            </a:extLst>
          </p:cNvPr>
          <p:cNvSpPr/>
          <p:nvPr/>
        </p:nvSpPr>
        <p:spPr>
          <a:xfrm>
            <a:off x="1968949" y="820772"/>
            <a:ext cx="8254099" cy="461665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Оцінка точності на експериментальних даних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371AFB-C489-F360-A723-3A3D25257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463" y="2773363"/>
            <a:ext cx="4233309" cy="3177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28D0F9-57A3-F83F-F22E-2E0FE5E08161}"/>
                  </a:ext>
                </a:extLst>
              </p:cNvPr>
              <p:cNvSpPr txBox="1"/>
              <p:nvPr/>
            </p:nvSpPr>
            <p:spPr>
              <a:xfrm>
                <a:off x="8501101" y="2078429"/>
                <a:ext cx="3324227" cy="694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ВАХ</a:t>
                </a:r>
                <a:r>
                  <a:rPr lang="uk-UA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для зразка з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N</m:t>
                        </m:r>
                      </m:e>
                      <m:sub>
                        <m:r>
                          <m:rPr>
                            <m:nor/>
                          </m:rPr>
                          <a:rPr lang="uk-UA" sz="1800" baseline="-25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Fe</m:t>
                        </m:r>
                        <m:r>
                          <m:rPr>
                            <m:nor/>
                          </m:rPr>
                          <a:rPr lang="uk-UA" sz="1800" baseline="-25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uk-UA" sz="1800" baseline="-25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MEAS</m:t>
                        </m:r>
                      </m:sub>
                    </m:sSub>
                    <m:r>
                      <a:rPr lang="uk-UA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(2,0 ± 0,4)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uk-UA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12</m:t>
                        </m:r>
                      </m:sup>
                    </m:sSup>
                    <m:r>
                      <a:rPr lang="uk-UA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uk-UA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см</m:t>
                        </m:r>
                      </m:e>
                      <m:sup>
                        <m:r>
                          <m:rPr>
                            <m:nor/>
                          </m:rP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uk-UA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3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28D0F9-57A3-F83F-F22E-2E0FE5E08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101" y="2078429"/>
                <a:ext cx="3324227" cy="694934"/>
              </a:xfrm>
              <a:prstGeom prst="rect">
                <a:avLst/>
              </a:prstGeom>
              <a:blipFill>
                <a:blip r:embed="rId4"/>
                <a:stretch>
                  <a:fillRect t="-5263" b="-122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D62D2CC-0821-85D5-278E-DC1FC824A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557947"/>
              </p:ext>
            </p:extLst>
          </p:nvPr>
        </p:nvGraphicFramePr>
        <p:xfrm>
          <a:off x="177273" y="1968448"/>
          <a:ext cx="7410874" cy="35379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3887">
                  <a:extLst>
                    <a:ext uri="{9D8B030D-6E8A-4147-A177-3AD203B41FA5}">
                      <a16:colId xmlns:a16="http://schemas.microsoft.com/office/drawing/2014/main" val="2366111207"/>
                    </a:ext>
                  </a:extLst>
                </a:gridCol>
                <a:gridCol w="1015062">
                  <a:extLst>
                    <a:ext uri="{9D8B030D-6E8A-4147-A177-3AD203B41FA5}">
                      <a16:colId xmlns:a16="http://schemas.microsoft.com/office/drawing/2014/main" val="3975246573"/>
                    </a:ext>
                  </a:extLst>
                </a:gridCol>
                <a:gridCol w="580275">
                  <a:extLst>
                    <a:ext uri="{9D8B030D-6E8A-4147-A177-3AD203B41FA5}">
                      <a16:colId xmlns:a16="http://schemas.microsoft.com/office/drawing/2014/main" val="268229011"/>
                    </a:ext>
                  </a:extLst>
                </a:gridCol>
                <a:gridCol w="690663">
                  <a:extLst>
                    <a:ext uri="{9D8B030D-6E8A-4147-A177-3AD203B41FA5}">
                      <a16:colId xmlns:a16="http://schemas.microsoft.com/office/drawing/2014/main" val="4029627204"/>
                    </a:ext>
                  </a:extLst>
                </a:gridCol>
                <a:gridCol w="739303">
                  <a:extLst>
                    <a:ext uri="{9D8B030D-6E8A-4147-A177-3AD203B41FA5}">
                      <a16:colId xmlns:a16="http://schemas.microsoft.com/office/drawing/2014/main" val="1253954253"/>
                    </a:ext>
                  </a:extLst>
                </a:gridCol>
                <a:gridCol w="768485">
                  <a:extLst>
                    <a:ext uri="{9D8B030D-6E8A-4147-A177-3AD203B41FA5}">
                      <a16:colId xmlns:a16="http://schemas.microsoft.com/office/drawing/2014/main" val="2422174568"/>
                    </a:ext>
                  </a:extLst>
                </a:gridCol>
                <a:gridCol w="864465">
                  <a:extLst>
                    <a:ext uri="{9D8B030D-6E8A-4147-A177-3AD203B41FA5}">
                      <a16:colId xmlns:a16="http://schemas.microsoft.com/office/drawing/2014/main" val="3098511739"/>
                    </a:ext>
                  </a:extLst>
                </a:gridCol>
                <a:gridCol w="848767">
                  <a:extLst>
                    <a:ext uri="{9D8B030D-6E8A-4147-A177-3AD203B41FA5}">
                      <a16:colId xmlns:a16="http://schemas.microsoft.com/office/drawing/2014/main" val="1419504311"/>
                    </a:ext>
                  </a:extLst>
                </a:gridCol>
                <a:gridCol w="1029967">
                  <a:extLst>
                    <a:ext uri="{9D8B030D-6E8A-4147-A177-3AD203B41FA5}">
                      <a16:colId xmlns:a16="http://schemas.microsoft.com/office/drawing/2014/main" val="1840205048"/>
                    </a:ext>
                  </a:extLst>
                </a:gridCol>
              </a:tblGrid>
              <a:tr h="389434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Зразок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i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uk-UA" sz="2000" kern="1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Fe,MEAS</a:t>
                      </a: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10</a:t>
                      </a:r>
                      <a:r>
                        <a:rPr lang="uk-UA" sz="20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cм</a:t>
                      </a:r>
                      <a:r>
                        <a:rPr lang="uk-UA" sz="20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i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</a:t>
                      </a: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 К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i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uk-UA" sz="2000" kern="1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FeFeB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i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uk-UA" sz="2000" kern="1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uk-UA" sz="2000" kern="1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Fe,PRED</a:t>
                      </a: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10</a:t>
                      </a:r>
                      <a:r>
                        <a:rPr lang="uk-UA" sz="20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cм</a:t>
                      </a:r>
                      <a:r>
                        <a:rPr lang="uk-UA" sz="20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113464"/>
                  </a:ext>
                </a:extLst>
              </a:tr>
              <a:tr h="38943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DNN</a:t>
                      </a:r>
                      <a:r>
                        <a:rPr lang="uk-UA" sz="2000" kern="1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FeFeB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DNN</a:t>
                      </a:r>
                      <a:r>
                        <a:rPr lang="uk-UA" sz="2000" kern="1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FeFeB-Fe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17568"/>
                  </a:ext>
                </a:extLst>
              </a:tr>
              <a:tr h="4224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трен.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трен.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4089944966"/>
                  </a:ext>
                </a:extLst>
              </a:tr>
              <a:tr h="389434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2,0 </a:t>
                      </a: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 </a:t>
                      </a: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1,214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1,195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3,9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2,8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3,0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2,0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3943695217"/>
                  </a:ext>
                </a:extLst>
              </a:tr>
              <a:tr h="38943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1,204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1,148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6,6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1,9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17176672"/>
                  </a:ext>
                </a:extLst>
              </a:tr>
              <a:tr h="38943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340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1,118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1,111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3,8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574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523772044"/>
                  </a:ext>
                </a:extLst>
              </a:tr>
              <a:tr h="389434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 </a:t>
                      </a: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1,223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1,222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8,9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5,6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3786394328"/>
                  </a:ext>
                </a:extLst>
              </a:tr>
              <a:tr h="38943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1,183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1,182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4166413325"/>
                  </a:ext>
                </a:extLst>
              </a:tr>
              <a:tr h="38943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340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1,138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1,173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9,8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1,7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ru-RU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uk-UA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411</a:t>
                      </a:r>
                      <a:endParaRPr lang="ru-RU" sz="20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44659932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085F6D3-CE02-E4B6-FA77-2E61822932CB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7CD4F-C150-4241-857F-645D1E7411AF}"/>
              </a:ext>
            </a:extLst>
          </p:cNvPr>
          <p:cNvSpPr txBox="1"/>
          <p:nvPr/>
        </p:nvSpPr>
        <p:spPr>
          <a:xfrm>
            <a:off x="177273" y="1523053"/>
            <a:ext cx="7410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Результати передбачень мереж на експериментальних даних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05EB4-32AB-DFDD-1738-9FA50A17AC03}"/>
              </a:ext>
            </a:extLst>
          </p:cNvPr>
          <p:cNvSpPr txBox="1"/>
          <p:nvPr/>
        </p:nvSpPr>
        <p:spPr>
          <a:xfrm>
            <a:off x="177273" y="5951163"/>
            <a:ext cx="79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Загалом результати для </a:t>
            </a:r>
            <a:r>
              <a:rPr lang="uk-UA" sz="2400" kern="100" dirty="0" err="1">
                <a:solidFill>
                  <a:srgbClr val="66CC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DNN</a:t>
            </a:r>
            <a:r>
              <a:rPr lang="uk-UA" sz="2400" kern="100" baseline="-25000" dirty="0" err="1">
                <a:solidFill>
                  <a:srgbClr val="66CC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FeFeB-Fe</a:t>
            </a:r>
            <a:r>
              <a:rPr lang="ru-RU" sz="2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гірші ніж для </a:t>
            </a:r>
            <a:r>
              <a:rPr lang="uk-UA" sz="2400" kern="1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DNN</a:t>
            </a:r>
            <a:r>
              <a:rPr lang="uk-UA" sz="2400" kern="100" baseline="-25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FeFeB</a:t>
            </a:r>
            <a:r>
              <a:rPr lang="uk-UA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756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4349-C862-99FA-4FB7-33BA83430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81FF6401-A39A-0AB6-3F28-0D10DCAB3704}"/>
              </a:ext>
            </a:extLst>
          </p:cNvPr>
          <p:cNvSpPr/>
          <p:nvPr/>
        </p:nvSpPr>
        <p:spPr>
          <a:xfrm>
            <a:off x="6297784" y="1115732"/>
            <a:ext cx="2379288" cy="8638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9B3BF9E-32C6-E168-A103-7CE27EF03931}"/>
              </a:ext>
            </a:extLst>
          </p:cNvPr>
          <p:cNvSpPr/>
          <p:nvPr/>
        </p:nvSpPr>
        <p:spPr>
          <a:xfrm>
            <a:off x="2763719" y="98100"/>
            <a:ext cx="6664562" cy="573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Світлові вольт-амперні характеристики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B52D36F-AF6D-A31F-3C80-7ED053517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1657" y="5188710"/>
            <a:ext cx="768410" cy="78618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56412E1-04CA-09F9-E285-01457AB00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055286" y="5179824"/>
            <a:ext cx="768410" cy="78618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725BAD-93B7-AE22-C71E-BAEF29F80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17402" y="5437100"/>
            <a:ext cx="780132" cy="58801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55B4FDE-BCA0-1427-2CEF-7014D5630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63429" y="5437100"/>
            <a:ext cx="780132" cy="5880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8F8AF1-6860-7DEF-69F4-12D21EB03BCF}"/>
                  </a:ext>
                </a:extLst>
              </p:cNvPr>
              <p:cNvSpPr txBox="1"/>
              <p:nvPr/>
            </p:nvSpPr>
            <p:spPr>
              <a:xfrm>
                <a:off x="612225" y="6095405"/>
                <a:ext cx="59894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32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sc</m:t>
                          </m:r>
                        </m:sub>
                      </m:sSub>
                    </m:oMath>
                  </m:oMathPara>
                </a14:m>
                <a:endParaRPr lang="ru-RU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8F8AF1-6860-7DEF-69F4-12D21EB03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5" y="6095405"/>
                <a:ext cx="59894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7502F6-C49F-EF7A-CD1A-79E9ACAF3BEC}"/>
                  </a:ext>
                </a:extLst>
              </p:cNvPr>
              <p:cNvSpPr txBox="1"/>
              <p:nvPr/>
            </p:nvSpPr>
            <p:spPr>
              <a:xfrm>
                <a:off x="2322234" y="6232802"/>
                <a:ext cx="7704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32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oc</m:t>
                          </m:r>
                        </m:sub>
                      </m:sSub>
                    </m:oMath>
                  </m:oMathPara>
                </a14:m>
                <a:endParaRPr lang="ru-RU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7502F6-C49F-EF7A-CD1A-79E9ACAF3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234" y="6232802"/>
                <a:ext cx="77046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44C71-D32D-4A6F-5ACF-6C4EF1F5606C}"/>
                  </a:ext>
                </a:extLst>
              </p:cNvPr>
              <p:cNvSpPr txBox="1"/>
              <p:nvPr/>
            </p:nvSpPr>
            <p:spPr>
              <a:xfrm>
                <a:off x="3904085" y="6267457"/>
                <a:ext cx="6187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ru-RU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744C71-D32D-4A6F-5ACF-6C4EF1F56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085" y="6267457"/>
                <a:ext cx="618759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901200-AC3E-B843-614D-7A0A11557154}"/>
                  </a:ext>
                </a:extLst>
              </p:cNvPr>
              <p:cNvSpPr txBox="1"/>
              <p:nvPr/>
            </p:nvSpPr>
            <p:spPr>
              <a:xfrm>
                <a:off x="5800186" y="6036325"/>
                <a:ext cx="3294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20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ru-RU" sz="3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901200-AC3E-B843-614D-7A0A11557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186" y="6036325"/>
                <a:ext cx="329449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10872DA-0A0D-E64A-1C98-18A4CAE9D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39" y="1031678"/>
            <a:ext cx="5592418" cy="4157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EDF13D5-6E0E-CB4A-9EE1-20E6D2B23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29635" y="2910738"/>
            <a:ext cx="629814" cy="3479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403D63-AF97-E27F-8092-474E364DFAE2}"/>
                  </a:ext>
                </a:extLst>
              </p:cNvPr>
              <p:cNvSpPr txBox="1"/>
              <p:nvPr/>
            </p:nvSpPr>
            <p:spPr>
              <a:xfrm>
                <a:off x="6803993" y="4996217"/>
                <a:ext cx="48165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type m:val="lin"/>
                          <m:ctrlPr>
                            <a:rPr lang="ru-RU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𝐹𝑒𝐵</m:t>
                              </m:r>
                            </m:sub>
                          </m:sSub>
                          <m:r>
                            <a:rPr lang="ru-RU" sz="2400" b="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ru-RU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sub>
                          </m:sSub>
                          <m:r>
                            <a:rPr lang="ru-RU" sz="24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ru-RU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𝐹𝑒𝐵</m:t>
                              </m:r>
                            </m:sub>
                          </m:sSub>
                        </m:den>
                      </m:f>
                      <m:r>
                        <a:rPr lang="ru-RU" sz="2400" b="0" i="1">
                          <a:latin typeface="Cambria Math" panose="02040503050406030204" pitchFamily="18" charset="0"/>
                        </a:rPr>
                        <m:t>×100%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403D63-AF97-E27F-8092-474E364DF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993" y="4996217"/>
                <a:ext cx="4816592" cy="461665"/>
              </a:xfrm>
              <a:prstGeom prst="rect">
                <a:avLst/>
              </a:prstGeom>
              <a:blipFill>
                <a:blip r:embed="rId9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DF5672-3CA6-2A32-8E18-FAE816394B93}"/>
                  </a:ext>
                </a:extLst>
              </p:cNvPr>
              <p:cNvSpPr txBox="1"/>
              <p:nvPr/>
            </p:nvSpPr>
            <p:spPr>
              <a:xfrm>
                <a:off x="6287178" y="3905519"/>
                <a:ext cx="58502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uk-U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Моделювали та досліджували саме </a:t>
                </a:r>
                <a:r>
                  <a:rPr lang="uk-UA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відносні</a:t>
                </a:r>
                <a:r>
                  <a:rPr lang="uk-UA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зміни параметрів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ru-RU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DF5672-3CA6-2A32-8E18-FAE81639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178" y="3905519"/>
                <a:ext cx="5850222" cy="830997"/>
              </a:xfrm>
              <a:prstGeom prst="rect">
                <a:avLst/>
              </a:prstGeom>
              <a:blipFill>
                <a:blip r:embed="rId10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8D2C20-DF48-2BE8-8148-F98F557966A5}"/>
                  </a:ext>
                </a:extLst>
              </p:cNvPr>
              <p:cNvSpPr txBox="1"/>
              <p:nvPr/>
            </p:nvSpPr>
            <p:spPr>
              <a:xfrm>
                <a:off x="7770770" y="5820881"/>
                <a:ext cx="29478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uk-U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uk-U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uk-U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𝑜𝑐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𝐹𝐹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8D2C20-DF48-2BE8-8148-F98F55796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70" y="5820881"/>
                <a:ext cx="2947879" cy="461665"/>
              </a:xfrm>
              <a:prstGeom prst="rect">
                <a:avLst/>
              </a:prstGeom>
              <a:blipFill>
                <a:blip r:embed="rId11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74503B-3FD0-0DE3-B640-CA88ECA2D484}"/>
                  </a:ext>
                </a:extLst>
              </p:cNvPr>
              <p:cNvSpPr txBox="1"/>
              <p:nvPr/>
            </p:nvSpPr>
            <p:spPr>
              <a:xfrm>
                <a:off x="6297784" y="1133354"/>
                <a:ext cx="2379288" cy="846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/>
                        <m:t>𝐹𝐹</m:t>
                      </m:r>
                      <m:r>
                        <a:rPr lang="ru-RU" sz="2400" b="0" i="1" smtClean="0"/>
                        <m:t> = </m:t>
                      </m:r>
                      <m:f>
                        <m:fPr>
                          <m:ctrlPr>
                            <a:rPr lang="ru-RU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/>
                                <m:t>𝑉</m:t>
                              </m:r>
                            </m:e>
                            <m:sub>
                              <m:r>
                                <a:rPr lang="ru-RU" sz="2400" b="0" i="1"/>
                                <m:t>ТМП</m:t>
                              </m:r>
                            </m:sub>
                          </m:sSub>
                          <m:r>
                            <a:rPr lang="ru-RU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ru-RU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ТМП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𝑜𝑐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74503B-3FD0-0DE3-B640-CA88ECA2D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784" y="1133354"/>
                <a:ext cx="2379288" cy="8461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110982-CB01-0BCF-2CC1-F7F021EF6A4E}"/>
                  </a:ext>
                </a:extLst>
              </p:cNvPr>
              <p:cNvSpPr txBox="1"/>
              <p:nvPr/>
            </p:nvSpPr>
            <p:spPr>
              <a:xfrm>
                <a:off x="8998899" y="1115732"/>
                <a:ext cx="3033897" cy="846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/>
                        <m:t>𝜂</m:t>
                      </m:r>
                      <m:r>
                        <a:rPr lang="ru-RU" sz="2400" b="0" i="1" smtClean="0"/>
                        <m:t> =</m:t>
                      </m:r>
                      <m:f>
                        <m:fPr>
                          <m:ctrlPr>
                            <a:rPr lang="ru-RU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/>
                            <m:t> </m:t>
                          </m:r>
                          <m:sSub>
                            <m:sSubPr>
                              <m:ctrlPr>
                                <a:rPr lang="ru-RU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/>
                                <m:t>𝑃</m:t>
                              </m:r>
                            </m:e>
                            <m:sub>
                              <m:r>
                                <a:rPr lang="ru-RU" sz="2400" b="0" i="1"/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uk-U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𝑜𝑐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</m:sub>
                          </m:sSub>
                          <m:r>
                            <a:rPr lang="ru-RU" sz="2400" b="0" i="1">
                              <a:latin typeface="Cambria Math" panose="02040503050406030204" pitchFamily="18" charset="0"/>
                            </a:rPr>
                            <m:t>𝐹𝐹</m:t>
                          </m:r>
                        </m:num>
                        <m:den>
                          <m:sSub>
                            <m:sSubPr>
                              <m:ctrlPr>
                                <a:rPr lang="ru-RU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b="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110982-CB01-0BCF-2CC1-F7F021EF6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899" y="1115732"/>
                <a:ext cx="3033897" cy="8461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6C164654-799C-0E5F-CE8C-45047977ED1E}"/>
              </a:ext>
            </a:extLst>
          </p:cNvPr>
          <p:cNvSpPr/>
          <p:nvPr/>
        </p:nvSpPr>
        <p:spPr>
          <a:xfrm>
            <a:off x="8998899" y="1115732"/>
            <a:ext cx="2936939" cy="8638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048498-104D-3AC0-7291-6732E560340B}"/>
                  </a:ext>
                </a:extLst>
              </p:cNvPr>
              <p:cNvSpPr txBox="1"/>
              <p:nvPr/>
            </p:nvSpPr>
            <p:spPr>
              <a:xfrm>
                <a:off x="6940819" y="2598003"/>
                <a:ext cx="486764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𝑜𝑐</m:t>
                        </m:r>
                      </m:sub>
                    </m:sSub>
                    <m:r>
                      <a:rPr lang="uk-UA" sz="2400" b="0" i="1" smtClean="0">
                        <a:latin typeface="Cambria Math" panose="02040503050406030204" pitchFamily="18" charset="0"/>
                      </a:rPr>
                      <m:t> та </m:t>
                    </m:r>
                    <m:sSub>
                      <m:sSubPr>
                        <m:ctrlPr>
                          <a:rPr lang="ru-RU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ru-RU" sz="2400" b="0" i="1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визначали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безпосередньо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 вольт-</a:t>
                </a:r>
                <a:r>
                  <a:rPr lang="ru-R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амперних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характеристик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048498-104D-3AC0-7291-6732E5603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819" y="2598003"/>
                <a:ext cx="4867642" cy="830997"/>
              </a:xfrm>
              <a:prstGeom prst="rect">
                <a:avLst/>
              </a:prstGeom>
              <a:blipFill>
                <a:blip r:embed="rId14"/>
                <a:stretch>
                  <a:fillRect t="-5839" r="-376" b="-153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86D1B98F-C028-EB6F-283B-870000388A9D}"/>
              </a:ext>
            </a:extLst>
          </p:cNvPr>
          <p:cNvSpPr/>
          <p:nvPr/>
        </p:nvSpPr>
        <p:spPr>
          <a:xfrm>
            <a:off x="7033098" y="2598003"/>
            <a:ext cx="4688732" cy="8309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E7829554-9F79-7C0B-F76F-65F71CCD2FFF}"/>
              </a:ext>
            </a:extLst>
          </p:cNvPr>
          <p:cNvSpPr/>
          <p:nvPr/>
        </p:nvSpPr>
        <p:spPr>
          <a:xfrm>
            <a:off x="6803993" y="4863830"/>
            <a:ext cx="4816592" cy="68093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1EA5A8-E099-B568-2269-715C0DDD7497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68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081DE19-6989-2479-4C81-3C1B05DC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760" y="4525555"/>
            <a:ext cx="3610970" cy="2332445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диаграмма, линия, круг, оригами">
            <a:extLst>
              <a:ext uri="{FF2B5EF4-FFF2-40B4-BE49-F238E27FC236}">
                <a16:creationId xmlns:a16="http://schemas.microsoft.com/office/drawing/2014/main" id="{FE07E77C-E6D7-168C-C28F-CD052712B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187" y="4562093"/>
            <a:ext cx="4279180" cy="2295907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436056C-6468-76D9-4DC0-5D7542CEAF8C}"/>
              </a:ext>
            </a:extLst>
          </p:cNvPr>
          <p:cNvSpPr/>
          <p:nvPr/>
        </p:nvSpPr>
        <p:spPr>
          <a:xfrm>
            <a:off x="4816812" y="79051"/>
            <a:ext cx="2558375" cy="573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 prstMaterial="soft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Актуальність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8E804-880C-7620-3119-C87AFF9489BE}"/>
              </a:ext>
            </a:extLst>
          </p:cNvPr>
          <p:cNvSpPr txBox="1"/>
          <p:nvPr/>
        </p:nvSpPr>
        <p:spPr>
          <a:xfrm>
            <a:off x="11790222" y="6317255"/>
            <a:ext cx="44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723A09B-6D13-EEDC-FC49-1206FE1669AB}"/>
              </a:ext>
            </a:extLst>
          </p:cNvPr>
          <p:cNvSpPr/>
          <p:nvPr/>
        </p:nvSpPr>
        <p:spPr>
          <a:xfrm>
            <a:off x="4592281" y="971547"/>
            <a:ext cx="7289558" cy="943582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Кремнієві сонячні елементи </a:t>
            </a:r>
            <a:r>
              <a:rPr lang="uk-UA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складають </a:t>
            </a:r>
            <a:r>
              <a:rPr lang="ru-RU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&gt; 90% світового ринку фотоелектричних перетворювачів</a:t>
            </a:r>
            <a:endParaRPr lang="ru-RU" sz="2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: скругленные углы 12">
                <a:extLst>
                  <a:ext uri="{FF2B5EF4-FFF2-40B4-BE49-F238E27FC236}">
                    <a16:creationId xmlns:a16="http://schemas.microsoft.com/office/drawing/2014/main" id="{19992977-461F-F091-3F7D-96AE37CE0BD7}"/>
                  </a:ext>
                </a:extLst>
              </p:cNvPr>
              <p:cNvSpPr/>
              <p:nvPr/>
            </p:nvSpPr>
            <p:spPr>
              <a:xfrm>
                <a:off x="4592281" y="2060102"/>
                <a:ext cx="7289558" cy="972201"/>
              </a:xfrm>
              <a:prstGeom prst="roundRect">
                <a:avLst/>
              </a:prstGeom>
              <a:blipFill>
                <a:blip r:embed="rId5"/>
                <a:tile tx="0" ty="0" sx="100000" sy="100000" flip="none" algn="tl"/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2400" b="1" dirty="0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Ефективність </a:t>
                </a:r>
                <a:r>
                  <a:rPr lang="ru-RU" sz="2400" b="1" dirty="0" err="1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елементів</a:t>
                </a:r>
                <a:r>
                  <a:rPr lang="ru-RU" sz="2400" b="1" dirty="0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обмежується дефектами</a:t>
                </a:r>
                <a:r>
                  <a:rPr lang="uk-UA" sz="2400" b="1" dirty="0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зокрема точковими дефектами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𝐅𝐞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uk-UA" sz="2400" b="1" dirty="0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𝐅𝐞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𝐁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effectLst>
                              <a:glow rad="228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uk-UA" sz="2400" b="1" dirty="0">
                    <a:solidFill>
                      <a:schemeClr val="bg1"/>
                    </a:solidFill>
                    <a:effectLst>
                      <a:glow rad="228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sz="2400" b="1" dirty="0">
                  <a:solidFill>
                    <a:schemeClr val="bg1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: скругленные углы 12">
                <a:extLst>
                  <a:ext uri="{FF2B5EF4-FFF2-40B4-BE49-F238E27FC236}">
                    <a16:creationId xmlns:a16="http://schemas.microsoft.com/office/drawing/2014/main" id="{19992977-461F-F091-3F7D-96AE37CE0B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281" y="2060102"/>
                <a:ext cx="7289558" cy="97220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1DC0D17B-57ED-2752-9762-EAFD7DE4113B}"/>
              </a:ext>
            </a:extLst>
          </p:cNvPr>
          <p:cNvSpPr/>
          <p:nvPr/>
        </p:nvSpPr>
        <p:spPr>
          <a:xfrm>
            <a:off x="4523362" y="3177276"/>
            <a:ext cx="7358476" cy="1209898"/>
          </a:xfrm>
          <a:prstGeom prst="roundRect">
            <a:avLst/>
          </a:prstGeom>
          <a:blipFill>
            <a:blip r:embed="rId7"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Необхідність</a:t>
            </a:r>
            <a:r>
              <a:rPr lang="ru-RU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переходу </a:t>
            </a:r>
            <a:r>
              <a:rPr lang="ru-RU" sz="2400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від</a:t>
            </a:r>
            <a:r>
              <a:rPr lang="ru-RU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складної</a:t>
            </a:r>
            <a:r>
              <a:rPr lang="ru-RU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400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тривалої</a:t>
            </a:r>
            <a:r>
              <a:rPr lang="ru-RU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спектроскопії</a:t>
            </a:r>
            <a:r>
              <a:rPr lang="ru-RU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DLTS, EPR) </a:t>
            </a:r>
            <a:r>
              <a:rPr lang="ru-RU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 </a:t>
            </a:r>
            <a:r>
              <a:rPr lang="ru-RU" sz="2400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швидкої</a:t>
            </a:r>
            <a:r>
              <a:rPr lang="ru-RU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неруйнівної</a:t>
            </a:r>
            <a:r>
              <a:rPr lang="ru-RU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оцінки</a:t>
            </a:r>
            <a:r>
              <a:rPr lang="ru-RU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рівня</a:t>
            </a:r>
            <a:r>
              <a:rPr lang="ru-RU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забруднення</a:t>
            </a:r>
            <a:r>
              <a:rPr lang="en-US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сонячних елементів</a:t>
            </a:r>
            <a:endParaRPr lang="ru-RU" sz="2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C458ED4-FA39-CEA4-0445-50A2E6C3CC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25" y="330740"/>
            <a:ext cx="4610287" cy="4275590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, зи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3882518-343C-0C3E-973D-F7DE0D4EF5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285" y="4666523"/>
            <a:ext cx="2324004" cy="2087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9A3422-6E91-3458-3C07-9865A3CD2166}"/>
              </a:ext>
            </a:extLst>
          </p:cNvPr>
          <p:cNvSpPr txBox="1"/>
          <p:nvPr/>
        </p:nvSpPr>
        <p:spPr>
          <a:xfrm>
            <a:off x="8093413" y="3307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5489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B9D2CBA-D736-AD42-FF81-595C9A630B50}"/>
              </a:ext>
            </a:extLst>
          </p:cNvPr>
          <p:cNvSpPr/>
          <p:nvPr/>
        </p:nvSpPr>
        <p:spPr>
          <a:xfrm>
            <a:off x="1119819" y="97543"/>
            <a:ext cx="10115424" cy="63147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Вплив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залізовмісних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дефектів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фотоелектричні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параметри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3F803-C819-098C-9417-A0A778A57B22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Изображение выглядит как текст, диаграмма, Красочность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F62D19C-0D06-B07B-74E7-80F9E38A3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77" y="807396"/>
            <a:ext cx="3799143" cy="2906416"/>
          </a:xfrm>
          <a:prstGeom prst="rect">
            <a:avLst/>
          </a:prstGeom>
        </p:spPr>
      </p:pic>
      <p:pic>
        <p:nvPicPr>
          <p:cNvPr id="9" name="Рисунок 8" descr="Изображение выглядит как Красочность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F8F108F-0A57-3B3D-34EB-B338D1237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382" y="807396"/>
            <a:ext cx="3733128" cy="290641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диаграмма, снимок экрана, Красочнос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2673FC6-B74C-868A-D638-19B5C0355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428" y="806838"/>
            <a:ext cx="3799143" cy="2907531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диаграмма, Красочность, линия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1664322-C214-9110-65E9-FD57E9F7E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72" y="3791633"/>
            <a:ext cx="3960951" cy="302065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089DCC0-4106-69C8-2F43-B10EDA52B2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12" y="3939100"/>
            <a:ext cx="3718238" cy="287318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D274A7F-0955-C011-AAAF-5E707B16A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479" y="3939100"/>
            <a:ext cx="3692053" cy="28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63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екст, диаграмма, Красочность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4C1B928-8498-9609-7E83-95537399E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6" y="224765"/>
            <a:ext cx="3784829" cy="2961837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, снимок экрана, Красочность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DA795AE-8FAD-3604-9B78-E5B98DB1D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3790"/>
            <a:ext cx="3784829" cy="289685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диаграмма, линия, кар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9279F76-AC49-DD6A-07B5-85F62D22A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358" y="224766"/>
            <a:ext cx="4146656" cy="3204234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, диаграмма, линия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332B0CD-34DB-3B2F-C01C-9B77E7339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159" y="3483792"/>
            <a:ext cx="4146657" cy="3204235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диаграмма, линия, Пла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9DAC119-1476-A814-7051-39463A63E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117" y="3483792"/>
            <a:ext cx="4146657" cy="3204235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, снимок экрана, диаграмм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FBD77C1-B5DB-5E8F-A5AB-1498CC571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0835" y="224766"/>
            <a:ext cx="3868523" cy="29618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C69301-3022-5F6C-2930-C638A6901E8F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463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E58107-A683-88D1-8863-A66FD05E3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6" y="814605"/>
            <a:ext cx="9590485" cy="5945294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BDA77B4-CEDE-0E23-843A-C93572F5443A}"/>
              </a:ext>
            </a:extLst>
          </p:cNvPr>
          <p:cNvSpPr/>
          <p:nvPr/>
        </p:nvSpPr>
        <p:spPr>
          <a:xfrm>
            <a:off x="286687" y="98101"/>
            <a:ext cx="11618626" cy="63147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Вплив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залізовмісних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дефектів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характеристики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сонячних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елементів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48E09-DA5C-1C7A-5316-8F4AF08D0199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B457C4-E906-F115-AF13-8925BAEC6CD7}"/>
              </a:ext>
            </a:extLst>
          </p:cNvPr>
          <p:cNvSpPr txBox="1"/>
          <p:nvPr/>
        </p:nvSpPr>
        <p:spPr>
          <a:xfrm>
            <a:off x="9501949" y="1843950"/>
            <a:ext cx="260151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Величини коефіцієнтів кореляції </a:t>
            </a:r>
            <a:r>
              <a:rPr lang="uk-UA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Пірсона</a:t>
            </a:r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R)</a:t>
            </a:r>
            <a:r>
              <a:rPr lang="uk-UA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для відносних змін фотоелектричних параметрів та характеристик сонячних елементів</a:t>
            </a:r>
          </a:p>
          <a:p>
            <a:pPr algn="ctr"/>
            <a:r>
              <a:rPr lang="uk-UA" sz="2000" dirty="0">
                <a:latin typeface="Times New Roman" panose="02020603050405020304" pitchFamily="18" charset="0"/>
              </a:rPr>
              <a:t>для двох типів освітлення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65638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415E71-87D6-BFAA-7A38-355BB608B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59" y="1026091"/>
            <a:ext cx="11839081" cy="5729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DCE9C3-4632-A6F6-8A77-D4115C65F8F2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A35B4929-570A-B385-63FB-43E0EBC8772F}"/>
                  </a:ext>
                </a:extLst>
              </p:cNvPr>
              <p:cNvSpPr/>
              <p:nvPr/>
            </p:nvSpPr>
            <p:spPr>
              <a:xfrm>
                <a:off x="727143" y="101983"/>
                <a:ext cx="10737714" cy="83450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Застосування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алгоритмів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машинного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навчання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до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оцінки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Fe</m:t>
                        </m:r>
                      </m:sub>
                    </m:sSub>
                  </m:oMath>
                </a14:m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за </a:t>
                </a:r>
                <a:r>
                  <a:rPr lang="uk-UA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фотоелектричними параметрами сонячного елемента</a:t>
                </a:r>
                <a:endParaRPr lang="uk-UA" sz="3000" i="1" noProof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A35B4929-570A-B385-63FB-43E0EBC87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43" y="101983"/>
                <a:ext cx="10737714" cy="834505"/>
              </a:xfrm>
              <a:prstGeom prst="roundRect">
                <a:avLst/>
              </a:prstGeom>
              <a:blipFill>
                <a:blip r:embed="rId3"/>
                <a:stretch>
                  <a:fillRect l="-227" t="-18705" r="-1077" b="-31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868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A61F2-9964-8E4C-ECE6-A3314EF7BBE5}"/>
                  </a:ext>
                </a:extLst>
              </p:cNvPr>
              <p:cNvSpPr txBox="1"/>
              <p:nvPr/>
            </p:nvSpPr>
            <p:spPr>
              <a:xfrm>
                <a:off x="860897" y="1655628"/>
                <a:ext cx="5363994" cy="698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smtClean="0"/>
                        <m:t>{</m:t>
                      </m:r>
                      <m:sSubSup>
                        <m:sSubSupPr>
                          <m:ctrlPr>
                            <a:rPr lang="ru-RU" sz="28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uk-UA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Алгоритм</m:t>
                          </m:r>
                          <m:r>
                            <a:rPr lang="ru-RU" sz="2800" b="0" i="1"/>
                            <m:t>}</m:t>
                          </m:r>
                        </m:e>
                        <m:sub>
                          <m:r>
                            <a:rPr lang="ru-RU" sz="2800" b="0" i="1"/>
                            <m:t>(</m:t>
                          </m:r>
                          <m:r>
                            <a:rPr lang="ru-RU" sz="2800" b="0" i="1" smtClean="0">
                              <a:solidFill>
                                <a:srgbClr val="7030A0"/>
                              </a:solidFill>
                            </a:rPr>
                            <m:t>Розмірність набору ознак</m:t>
                          </m:r>
                          <m:r>
                            <a:rPr lang="ru-RU" sz="2800" b="0" i="1"/>
                            <m:t>)</m:t>
                          </m:r>
                        </m:sub>
                        <m:sup>
                          <m:r>
                            <a:rPr lang="ru-RU" sz="2800" b="0" i="1"/>
                            <m:t>(</m:t>
                          </m:r>
                          <m:r>
                            <a:rPr lang="ru-RU" sz="2800" b="0" i="1" smtClean="0">
                              <a:solidFill>
                                <a:srgbClr val="00B050"/>
                              </a:solidFill>
                            </a:rPr>
                            <m:t>Тип оствілення</m:t>
                          </m:r>
                          <m:r>
                            <a:rPr lang="ru-RU" sz="2800" b="0" i="1"/>
                            <m:t>)</m:t>
                          </m:r>
                        </m:sup>
                      </m:sSubSup>
                    </m:oMath>
                  </m:oMathPara>
                </a14:m>
                <a:endParaRPr lang="ru-RU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A61F2-9964-8E4C-ECE6-A3314EF7B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97" y="1655628"/>
                <a:ext cx="5363994" cy="6983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9EC0D-E9A4-AF99-7143-7E746F6BB809}"/>
                  </a:ext>
                </a:extLst>
              </p:cNvPr>
              <p:cNvSpPr txBox="1"/>
              <p:nvPr/>
            </p:nvSpPr>
            <p:spPr>
              <a:xfrm>
                <a:off x="273996" y="5275024"/>
                <a:ext cx="11644007" cy="1260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uk-UA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Наприклад,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4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uk-UA" sz="2400" i="0" smtClean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DNN</m:t>
                        </m:r>
                      </m:e>
                      <m:sub>
                        <m:r>
                          <a:rPr lang="uk-UA" sz="2400" i="0" smtClean="0">
                            <a:solidFill>
                              <a:srgbClr val="7030A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4:</m:t>
                        </m:r>
                        <m:r>
                          <m:rPr>
                            <m:sty m:val="p"/>
                          </m:rPr>
                          <a:rPr lang="uk-UA" sz="2400" i="0" smtClean="0">
                            <a:solidFill>
                              <a:srgbClr val="7030A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PC</m:t>
                        </m:r>
                      </m:sub>
                      <m:sup>
                        <m:r>
                          <a:rPr lang="uk-UA" sz="2400" i="0" smtClean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940</m:t>
                        </m:r>
                      </m:sup>
                    </m:sSubSup>
                  </m:oMath>
                </a14:m>
                <a:r>
                  <a:rPr lang="uk-UA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передбачає використання моделі </a:t>
                </a:r>
                <a:r>
                  <a:rPr lang="uk-UA" sz="24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глибокої нейронної мережі</a:t>
                </a:r>
                <a:r>
                  <a:rPr lang="uk-UA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навчання якої проводилося для монохроматичного освітлення із використанням набору з 4 вхідних параметрів {</a:t>
                </a:r>
                <a14:m>
                  <m:oMath xmlns:m="http://schemas.openxmlformats.org/officeDocument/2006/math">
                    <m:r>
                      <a:rPr lang="uk-UA" sz="2400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m:t>𝑇</m:t>
                    </m:r>
                  </m:oMath>
                </a14:m>
                <a:r>
                  <a:rPr lang="uk-UA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sz="24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uk-UA" sz="24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uk-UA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sz="24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𝑁</m:t>
                        </m:r>
                      </m:e>
                      <m:sub>
                        <m:r>
                          <a:rPr lang="uk-UA" sz="24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uk-UA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uk-UA" sz="2400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m:t>𝜀</m:t>
                    </m:r>
                    <m:sSub>
                      <m:sSub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uk-UA" sz="24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uk-UA" sz="24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𝑠</m:t>
                        </m:r>
                        <m:r>
                          <a:rPr lang="en-US" sz="24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uk-UA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} та застосуванням аналізу головних компонент</a:t>
                </a:r>
                <a:endParaRPr lang="ru-RU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9EC0D-E9A4-AF99-7143-7E746F6BB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96" y="5275024"/>
                <a:ext cx="11644007" cy="1260730"/>
              </a:xfrm>
              <a:prstGeom prst="rect">
                <a:avLst/>
              </a:prstGeom>
              <a:blipFill>
                <a:blip r:embed="rId3"/>
                <a:stretch>
                  <a:fillRect l="-366" t="-1932" r="-1099" b="-72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586043-EB8E-B95D-1D3C-60F75C446B5D}"/>
                  </a:ext>
                </a:extLst>
              </p:cNvPr>
              <p:cNvSpPr txBox="1"/>
              <p:nvPr/>
            </p:nvSpPr>
            <p:spPr>
              <a:xfrm>
                <a:off x="122404" y="2861492"/>
                <a:ext cx="69528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sz="2000" i="1" dirty="0">
                    <a:solidFill>
                      <a:srgbClr val="7030A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Розмірність набору ознак</a:t>
                </a:r>
                <a:r>
                  <a:rPr lang="uk-UA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uk-UA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uk-UA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{4, 5, 6, 7, 4:PC, 5:PC, 6:PC, 7:PC}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586043-EB8E-B95D-1D3C-60F75C446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04" y="2861492"/>
                <a:ext cx="6952845" cy="400110"/>
              </a:xfrm>
              <a:prstGeom prst="rect">
                <a:avLst/>
              </a:prstGeom>
              <a:blipFill>
                <a:blip r:embed="rId4"/>
                <a:stretch>
                  <a:fillRect l="-876" t="-7576" r="-1490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9548EB-3E29-7C6D-F183-72F0E7293094}"/>
                  </a:ext>
                </a:extLst>
              </p:cNvPr>
              <p:cNvSpPr txBox="1"/>
              <p:nvPr/>
            </p:nvSpPr>
            <p:spPr>
              <a:xfrm>
                <a:off x="1245951" y="3578143"/>
                <a:ext cx="40150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sz="2000" i="1" dirty="0">
                    <a:solidFill>
                      <a:srgbClr val="00B05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Тип освітлення</a:t>
                </a:r>
                <a:r>
                  <a:rPr lang="uk-UA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uk-UA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uk-UA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{AM1.5, 940 нм}</a:t>
                </a:r>
                <a:endParaRPr lang="ru-RU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9548EB-3E29-7C6D-F183-72F0E7293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951" y="3578143"/>
                <a:ext cx="4015092" cy="400110"/>
              </a:xfrm>
              <a:prstGeom prst="rect">
                <a:avLst/>
              </a:prstGeom>
              <a:blipFill>
                <a:blip r:embed="rId5"/>
                <a:stretch>
                  <a:fillRect l="-1517" t="-10606" r="-303" b="-242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5E9144-EAA1-4E5C-1BFB-8EAB6F61257F}"/>
                  </a:ext>
                </a:extLst>
              </p:cNvPr>
              <p:cNvSpPr txBox="1"/>
              <p:nvPr/>
            </p:nvSpPr>
            <p:spPr>
              <a:xfrm>
                <a:off x="1810154" y="4294794"/>
                <a:ext cx="45501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uk-UA" sz="2000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Алгоритм</a:t>
                </a:r>
                <a:r>
                  <a:rPr lang="uk-UA" sz="20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uk-UA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uk-UA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{RF, GB, XGB, SVR, DNN</a:t>
                </a:r>
                <a:r>
                  <a:rPr lang="uk-UA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}</a:t>
                </a:r>
                <a:endParaRPr lang="uk-UA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5E9144-EAA1-4E5C-1BFB-8EAB6F612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154" y="4294794"/>
                <a:ext cx="4550113" cy="400110"/>
              </a:xfrm>
              <a:prstGeom prst="rect">
                <a:avLst/>
              </a:prstGeom>
              <a:blipFill>
                <a:blip r:embed="rId6"/>
                <a:stretch>
                  <a:fillRect l="-1475" t="-9231" r="-1206" b="-2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: скругленные углы 11">
                <a:extLst>
                  <a:ext uri="{FF2B5EF4-FFF2-40B4-BE49-F238E27FC236}">
                    <a16:creationId xmlns:a16="http://schemas.microsoft.com/office/drawing/2014/main" id="{27A04223-3E59-BC5F-89D8-EA31A29289BD}"/>
                  </a:ext>
                </a:extLst>
              </p:cNvPr>
              <p:cNvSpPr/>
              <p:nvPr/>
            </p:nvSpPr>
            <p:spPr>
              <a:xfrm>
                <a:off x="727143" y="101983"/>
                <a:ext cx="10737714" cy="83450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Застосування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алгоритмів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машинного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навчання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до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оцінки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Fe</m:t>
                        </m:r>
                      </m:sub>
                    </m:sSub>
                  </m:oMath>
                </a14:m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за </a:t>
                </a:r>
                <a:r>
                  <a:rPr lang="uk-UA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фотоелектричними параметрами сонячного елемента</a:t>
                </a:r>
                <a:endParaRPr lang="uk-UA" sz="3000" i="1" noProof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Прямоугольник: скругленные углы 11">
                <a:extLst>
                  <a:ext uri="{FF2B5EF4-FFF2-40B4-BE49-F238E27FC236}">
                    <a16:creationId xmlns:a16="http://schemas.microsoft.com/office/drawing/2014/main" id="{27A04223-3E59-BC5F-89D8-EA31A2928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43" y="101983"/>
                <a:ext cx="10737714" cy="834505"/>
              </a:xfrm>
              <a:prstGeom prst="roundRect">
                <a:avLst/>
              </a:prstGeom>
              <a:blipFill>
                <a:blip r:embed="rId7"/>
                <a:stretch>
                  <a:fillRect l="-227" t="-18705" r="-1077" b="-31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7B85B0E-4B8F-C127-A965-22044278C4A7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C5A3EAE8-7835-3BAE-A6DF-545E06771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9419063"/>
                  </p:ext>
                </p:extLst>
              </p:nvPr>
            </p:nvGraphicFramePr>
            <p:xfrm>
              <a:off x="7188738" y="1284684"/>
              <a:ext cx="4550113" cy="36764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8673">
                      <a:extLst>
                        <a:ext uri="{9D8B030D-6E8A-4147-A177-3AD203B41FA5}">
                          <a16:colId xmlns:a16="http://schemas.microsoft.com/office/drawing/2014/main" val="3369495401"/>
                        </a:ext>
                      </a:extLst>
                    </a:gridCol>
                    <a:gridCol w="3171440">
                      <a:extLst>
                        <a:ext uri="{9D8B030D-6E8A-4147-A177-3AD203B41FA5}">
                          <a16:colId xmlns:a16="http://schemas.microsoft.com/office/drawing/2014/main" val="2106508435"/>
                        </a:ext>
                      </a:extLst>
                    </a:gridCol>
                  </a:tblGrid>
                  <a:tr h="7352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Розмірність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Значення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4749832"/>
                      </a:ext>
                    </a:extLst>
                  </a:tr>
                  <a:tr h="7352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sz="3600" dirty="0"/>
                            <a:t>4</a:t>
                          </a:r>
                          <a:endParaRPr lang="ru-RU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uk-UA" sz="18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uk-U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𝜀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}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7273627"/>
                      </a:ext>
                    </a:extLst>
                  </a:tr>
                  <a:tr h="7352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sz="3600" dirty="0"/>
                            <a:t>5</a:t>
                          </a:r>
                          <a:endParaRPr lang="ru-RU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uk-U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uk-U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𝜀</m:t>
                              </m:r>
                              <m:sSub>
                                <m:sSub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uk-U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𝜀</m:t>
                              </m:r>
                              <m:r>
                                <m:rPr>
                                  <m:sty m:val="p"/>
                                </m:rPr>
                                <a:rPr lang="uk-U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η</m:t>
                              </m:r>
                            </m:oMath>
                          </a14:m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}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6578430"/>
                      </a:ext>
                    </a:extLst>
                  </a:tr>
                  <a:tr h="7352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sz="3600" dirty="0"/>
                            <a:t>6</a:t>
                          </a:r>
                          <a:endParaRPr lang="ru-RU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uk-U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uk-U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𝜀</m:t>
                              </m:r>
                              <m:sSub>
                                <m:sSub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uk-U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𝜀</m:t>
                              </m:r>
                              <m:r>
                                <m:rPr>
                                  <m:sty m:val="p"/>
                                </m:rPr>
                                <a:rPr lang="uk-U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η</m:t>
                              </m:r>
                            </m:oMath>
                          </a14:m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uk-U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𝜀</m:t>
                              </m:r>
                              <m:sSub>
                                <m:sSub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𝑜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}</a:t>
                          </a:r>
                          <a:endParaRPr lang="ru-RU" dirty="0"/>
                        </a:p>
                        <a:p>
                          <a:pPr algn="ctr"/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8241865"/>
                      </a:ext>
                    </a:extLst>
                  </a:tr>
                  <a:tr h="7352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sz="3600" dirty="0"/>
                            <a:t>7</a:t>
                          </a:r>
                          <a:endParaRPr lang="ru-RU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uk-U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uk-U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𝜀</m:t>
                              </m:r>
                              <m:sSub>
                                <m:sSub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uk-U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𝜀</m:t>
                              </m:r>
                              <m:r>
                                <m:rPr>
                                  <m:sty m:val="p"/>
                                </m:rPr>
                                <a:rPr lang="uk-U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η</m:t>
                              </m:r>
                            </m:oMath>
                          </a14:m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uk-U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𝜀</m:t>
                              </m:r>
                              <m:sSub>
                                <m:sSub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uk-UA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𝑜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uk-U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𝜀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𝐹𝐹</m:t>
                              </m:r>
                            </m:oMath>
                          </a14:m>
                          <a:r>
                            <a:rPr lang="uk-UA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}</a:t>
                          </a:r>
                          <a:endParaRPr lang="ru-RU" dirty="0"/>
                        </a:p>
                        <a:p>
                          <a:pPr algn="ctr"/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99901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C5A3EAE8-7835-3BAE-A6DF-545E06771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9419063"/>
                  </p:ext>
                </p:extLst>
              </p:nvPr>
            </p:nvGraphicFramePr>
            <p:xfrm>
              <a:off x="7188738" y="1284684"/>
              <a:ext cx="4550113" cy="36764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8673">
                      <a:extLst>
                        <a:ext uri="{9D8B030D-6E8A-4147-A177-3AD203B41FA5}">
                          <a16:colId xmlns:a16="http://schemas.microsoft.com/office/drawing/2014/main" val="3369495401"/>
                        </a:ext>
                      </a:extLst>
                    </a:gridCol>
                    <a:gridCol w="3171440">
                      <a:extLst>
                        <a:ext uri="{9D8B030D-6E8A-4147-A177-3AD203B41FA5}">
                          <a16:colId xmlns:a16="http://schemas.microsoft.com/office/drawing/2014/main" val="2106508435"/>
                        </a:ext>
                      </a:extLst>
                    </a:gridCol>
                  </a:tblGrid>
                  <a:tr h="7352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Розмірність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Значення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4749832"/>
                      </a:ext>
                    </a:extLst>
                  </a:tr>
                  <a:tr h="7352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sz="3600" dirty="0"/>
                            <a:t>4</a:t>
                          </a:r>
                          <a:endParaRPr lang="ru-RU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3570" t="-100826" r="-768" b="-3239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7273627"/>
                      </a:ext>
                    </a:extLst>
                  </a:tr>
                  <a:tr h="7352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sz="3600" dirty="0"/>
                            <a:t>5</a:t>
                          </a:r>
                          <a:endParaRPr lang="ru-RU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3570" t="-202500" r="-768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6578430"/>
                      </a:ext>
                    </a:extLst>
                  </a:tr>
                  <a:tr h="7352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sz="3600" dirty="0"/>
                            <a:t>6</a:t>
                          </a:r>
                          <a:endParaRPr lang="ru-RU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3570" t="-300000" r="-768" b="-124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8241865"/>
                      </a:ext>
                    </a:extLst>
                  </a:tr>
                  <a:tr h="7352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sz="3600" dirty="0"/>
                            <a:t>7</a:t>
                          </a:r>
                          <a:endParaRPr lang="ru-RU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3570" t="-400000" r="-768" b="-24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99901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587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Рисунок 61" descr="Изображение выглядит как текст, круг, диаграмм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EAE7AD1-64D9-AED1-0338-65253B0F2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669" y="1497125"/>
            <a:ext cx="2334944" cy="2334944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0BCAF8E-E45B-35BA-9839-DEE7FDADA0FC}"/>
              </a:ext>
            </a:extLst>
          </p:cNvPr>
          <p:cNvSpPr/>
          <p:nvPr/>
        </p:nvSpPr>
        <p:spPr>
          <a:xfrm>
            <a:off x="2053347" y="113192"/>
            <a:ext cx="8085306" cy="64202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Результати тестування на синтетичних даних</a:t>
            </a:r>
            <a:endParaRPr lang="ru-RU" sz="3600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 descr="Изображение выглядит как диаграмма, линия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A77E85C-0608-9CD4-8FCA-CA972834E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78" y="1628323"/>
            <a:ext cx="2559599" cy="2245072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круг, Шрифт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4A6F614-B976-BB65-271F-5894881A9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628" y="1626868"/>
            <a:ext cx="2365092" cy="2245073"/>
          </a:xfrm>
          <a:prstGeom prst="rect">
            <a:avLst/>
          </a:prstGeom>
        </p:spPr>
      </p:pic>
      <p:pic>
        <p:nvPicPr>
          <p:cNvPr id="27" name="Рисунок 26" descr="Изображение выглядит как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8663799-D63E-B938-57F7-DAE065FA6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78" y="4256860"/>
            <a:ext cx="2559599" cy="2245072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, круг, График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304A4BE-0D62-D08F-75FE-782C3361F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628" y="4177161"/>
            <a:ext cx="2393621" cy="2321956"/>
          </a:xfrm>
          <a:prstGeom prst="rect">
            <a:avLst/>
          </a:prstGeom>
        </p:spPr>
      </p:pic>
      <p:pic>
        <p:nvPicPr>
          <p:cNvPr id="37" name="Рисунок 36" descr="Изображение выглядит как текст, круг, диаграмм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425D0C2-7992-1562-26A0-353A8783B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6299" y="1478604"/>
            <a:ext cx="2297437" cy="2245073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907428DC-1CD7-007D-928A-C77739E9F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949" y="884837"/>
            <a:ext cx="11549974" cy="390031"/>
          </a:xfrm>
          <a:prstGeom prst="rect">
            <a:avLst/>
          </a:prstGeom>
        </p:spPr>
      </p:pic>
      <p:pic>
        <p:nvPicPr>
          <p:cNvPr id="41" name="Рисунок 40" descr="Изображение выглядит как текст, линия, График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4F0A12E-5BB1-20D2-3FC0-368EFF68B6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9152" y="4465604"/>
            <a:ext cx="2933256" cy="2245072"/>
          </a:xfrm>
          <a:prstGeom prst="rect">
            <a:avLst/>
          </a:prstGeom>
        </p:spPr>
      </p:pic>
      <p:pic>
        <p:nvPicPr>
          <p:cNvPr id="43" name="Рисунок 42" descr="Изображение выглядит как линия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1565D70-FA04-9EED-A822-E6EB77A175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0823" y="4397975"/>
            <a:ext cx="2562913" cy="22450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6E471A-71CA-FDE7-A30F-0655C6E75A50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803F934E-E293-7BCC-64D9-2E6FADC938D8}"/>
              </a:ext>
            </a:extLst>
          </p:cNvPr>
          <p:cNvSpPr/>
          <p:nvPr/>
        </p:nvSpPr>
        <p:spPr>
          <a:xfrm>
            <a:off x="389106" y="1478604"/>
            <a:ext cx="5154614" cy="25502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9C8EBF8B-1901-4ED1-5016-01644577FDD4}"/>
              </a:ext>
            </a:extLst>
          </p:cNvPr>
          <p:cNvSpPr/>
          <p:nvPr/>
        </p:nvSpPr>
        <p:spPr>
          <a:xfrm>
            <a:off x="382669" y="4092755"/>
            <a:ext cx="5154614" cy="25502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970FED79-5F4E-90A1-0148-22DDCD3FB87B}"/>
              </a:ext>
            </a:extLst>
          </p:cNvPr>
          <p:cNvSpPr/>
          <p:nvPr/>
        </p:nvSpPr>
        <p:spPr>
          <a:xfrm>
            <a:off x="5980738" y="1414703"/>
            <a:ext cx="5717583" cy="25502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FD25E6D4-0AF4-BD0D-8B3C-B4C153DB83AE}"/>
              </a:ext>
            </a:extLst>
          </p:cNvPr>
          <p:cNvSpPr/>
          <p:nvPr/>
        </p:nvSpPr>
        <p:spPr>
          <a:xfrm>
            <a:off x="5980737" y="4092755"/>
            <a:ext cx="5717583" cy="2652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F6CECC-9B65-C2D3-42E6-2504167D69AA}"/>
                  </a:ext>
                </a:extLst>
              </p:cNvPr>
              <p:cNvSpPr txBox="1"/>
              <p:nvPr/>
            </p:nvSpPr>
            <p:spPr>
              <a:xfrm>
                <a:off x="2341410" y="3618513"/>
                <a:ext cx="125000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uk-UA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Fe</m:t>
                        </m:r>
                      </m:sub>
                    </m:sSub>
                  </m:oMath>
                </a14:m>
                <a:r>
                  <a:rPr lang="uk-UA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altered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F6CECC-9B65-C2D3-42E6-2504167D6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410" y="3618513"/>
                <a:ext cx="1250005" cy="400110"/>
              </a:xfrm>
              <a:prstGeom prst="rect">
                <a:avLst/>
              </a:prstGeom>
              <a:blipFill>
                <a:blip r:embed="rId11"/>
                <a:stretch>
                  <a:fillRect t="-4615" r="-3902" b="-2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4157B808-E07F-E1CE-CF8A-BD01FC4EF211}"/>
              </a:ext>
            </a:extLst>
          </p:cNvPr>
          <p:cNvSpPr txBox="1"/>
          <p:nvPr/>
        </p:nvSpPr>
        <p:spPr>
          <a:xfrm>
            <a:off x="2341410" y="4086866"/>
            <a:ext cx="1250005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uk-UA" sz="1800" b="0" i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uk-UA" sz="1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altered</a:t>
            </a: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4F8D7FF-503B-F76C-F59F-61B18C80716C}"/>
                  </a:ext>
                </a:extLst>
              </p:cNvPr>
              <p:cNvSpPr txBox="1"/>
              <p:nvPr/>
            </p:nvSpPr>
            <p:spPr>
              <a:xfrm>
                <a:off x="8554852" y="3557754"/>
                <a:ext cx="125000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uk-UA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uk-UA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altered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4F8D7FF-503B-F76C-F59F-61B18C807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852" y="3557754"/>
                <a:ext cx="1250005" cy="400110"/>
              </a:xfrm>
              <a:prstGeom prst="rect">
                <a:avLst/>
              </a:prstGeom>
              <a:blipFill>
                <a:blip r:embed="rId12"/>
                <a:stretch>
                  <a:fillRect t="-4615" b="-2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BA752EC-A08A-92B5-1833-B9E7ADEE00CB}"/>
                  </a:ext>
                </a:extLst>
              </p:cNvPr>
              <p:cNvSpPr txBox="1"/>
              <p:nvPr/>
            </p:nvSpPr>
            <p:spPr>
              <a:xfrm>
                <a:off x="8731296" y="4066199"/>
                <a:ext cx="1181910" cy="399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𝐴𝑙𝑙</m:t>
                    </m:r>
                  </m:oMath>
                </a14:m>
                <a:r>
                  <a:rPr lang="uk-UA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altered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sz="1800" kern="1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BA752EC-A08A-92B5-1833-B9E7ADEE0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296" y="4066199"/>
                <a:ext cx="1181910" cy="399405"/>
              </a:xfrm>
              <a:prstGeom prst="rect">
                <a:avLst/>
              </a:prstGeom>
              <a:blipFill>
                <a:blip r:embed="rId13"/>
                <a:stretch>
                  <a:fillRect t="-1515" r="-4639" b="-212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Прямоугольник: скругленные углы 56">
            <a:extLst>
              <a:ext uri="{FF2B5EF4-FFF2-40B4-BE49-F238E27FC236}">
                <a16:creationId xmlns:a16="http://schemas.microsoft.com/office/drawing/2014/main" id="{3CA9A3EC-A669-14B4-6456-8B8ABD0DC973}"/>
              </a:ext>
            </a:extLst>
          </p:cNvPr>
          <p:cNvSpPr/>
          <p:nvPr/>
        </p:nvSpPr>
        <p:spPr>
          <a:xfrm>
            <a:off x="8553452" y="3628442"/>
            <a:ext cx="1150106" cy="2721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52DCF8B9-FD08-4683-9915-C412C0D25CA2}"/>
              </a:ext>
            </a:extLst>
          </p:cNvPr>
          <p:cNvSpPr/>
          <p:nvPr/>
        </p:nvSpPr>
        <p:spPr>
          <a:xfrm>
            <a:off x="2507402" y="4132428"/>
            <a:ext cx="954363" cy="3331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C57AA553-B615-0AE0-5D51-EE666D57F902}"/>
              </a:ext>
            </a:extLst>
          </p:cNvPr>
          <p:cNvSpPr/>
          <p:nvPr/>
        </p:nvSpPr>
        <p:spPr>
          <a:xfrm>
            <a:off x="2392920" y="3676482"/>
            <a:ext cx="1097375" cy="3111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: скругленные углы 59">
            <a:extLst>
              <a:ext uri="{FF2B5EF4-FFF2-40B4-BE49-F238E27FC236}">
                <a16:creationId xmlns:a16="http://schemas.microsoft.com/office/drawing/2014/main" id="{7B283671-83FC-BD01-820A-02EE6182464F}"/>
              </a:ext>
            </a:extLst>
          </p:cNvPr>
          <p:cNvSpPr/>
          <p:nvPr/>
        </p:nvSpPr>
        <p:spPr>
          <a:xfrm>
            <a:off x="8790649" y="4133602"/>
            <a:ext cx="1106655" cy="2978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615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34C3A-5100-67DB-41E8-34F12D9B0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0598AC2-BFCB-1B35-C299-78CFB95DFE50}"/>
              </a:ext>
            </a:extLst>
          </p:cNvPr>
          <p:cNvSpPr/>
          <p:nvPr/>
        </p:nvSpPr>
        <p:spPr>
          <a:xfrm>
            <a:off x="1446584" y="103465"/>
            <a:ext cx="9298832" cy="64202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Результати тестування на експериментальних даних</a:t>
            </a:r>
            <a:endParaRPr lang="ru-RU" sz="3600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FC6BB-9B9A-E9CF-B4A2-2E7940249844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 descr="Изображение выглядит как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986B270-377C-D1D8-CFC0-D4BB52A7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33" y="1082466"/>
            <a:ext cx="2944928" cy="2579711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диаграмма, линия, текст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AFF6879-0C33-82D8-6166-DA25BC412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3" y="3999154"/>
            <a:ext cx="2944928" cy="2579711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, круг, диаграмма, Красочнос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6D8C376-A444-7103-0942-ABCC72AED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881" y="1080619"/>
            <a:ext cx="2591025" cy="2583404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, круг, диаграмма, Красочнос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D8A7891-0240-EA86-A53D-9552BC02A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652" y="3999152"/>
            <a:ext cx="2587254" cy="2579711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, диаграмма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BA37D92-B00D-D816-B929-B5C4CB5CF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229" y="860088"/>
            <a:ext cx="5954438" cy="560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62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2DCD24-6B77-CFC0-5297-086273AA1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38" y="610328"/>
            <a:ext cx="10892444" cy="61262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C7277352-CA41-12CD-29A4-1D3885569AE9}"/>
                  </a:ext>
                </a:extLst>
              </p:cNvPr>
              <p:cNvSpPr/>
              <p:nvPr/>
            </p:nvSpPr>
            <p:spPr>
              <a:xfrm>
                <a:off x="1217781" y="121438"/>
                <a:ext cx="9756437" cy="57895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Використання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моделей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комп’ютерного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зору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до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оцінки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Fe</m:t>
                        </m:r>
                      </m:sub>
                    </m:sSub>
                  </m:oMath>
                </a14:m>
                <a:endParaRPr lang="uk-UA" sz="3000" i="1" noProof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C7277352-CA41-12CD-29A4-1D3885569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781" y="121438"/>
                <a:ext cx="9756437" cy="578953"/>
              </a:xfrm>
              <a:prstGeom prst="roundRect">
                <a:avLst/>
              </a:prstGeom>
              <a:blipFill>
                <a:blip r:embed="rId3"/>
                <a:stretch>
                  <a:fillRect l="-811" t="-10309" b="-278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A84AD3F-34E1-5DF6-D08B-79F5CFC48160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72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5F4611FA-3261-0602-6E0D-3219C2ADC452}"/>
                  </a:ext>
                </a:extLst>
              </p:cNvPr>
              <p:cNvSpPr/>
              <p:nvPr/>
            </p:nvSpPr>
            <p:spPr>
              <a:xfrm>
                <a:off x="1217781" y="121438"/>
                <a:ext cx="9756437" cy="57895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Використання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моделей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комп’ютерного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зору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до </a:t>
                </a:r>
                <a:r>
                  <a:rPr lang="ru-RU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оцінки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Fe</m:t>
                        </m:r>
                      </m:sub>
                    </m:sSub>
                  </m:oMath>
                </a14:m>
                <a:endParaRPr lang="uk-UA" sz="3000" i="1" noProof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5F4611FA-3261-0602-6E0D-3219C2ADC4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781" y="121438"/>
                <a:ext cx="9756437" cy="578953"/>
              </a:xfrm>
              <a:prstGeom prst="roundRect">
                <a:avLst/>
              </a:prstGeom>
              <a:blipFill>
                <a:blip r:embed="rId2"/>
                <a:stretch>
                  <a:fillRect l="-811" t="-10309" b="-278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98BDCB-5717-0A46-794C-C62EC2B7D950}"/>
              </a:ext>
            </a:extLst>
          </p:cNvPr>
          <p:cNvSpPr txBox="1"/>
          <p:nvPr/>
        </p:nvSpPr>
        <p:spPr>
          <a:xfrm>
            <a:off x="11653736" y="6317255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443E31-04D4-4BCC-A1C4-6389411D7C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22" y="1309122"/>
            <a:ext cx="5338442" cy="408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204AF-0975-BA71-B076-1026B9D0A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1087816"/>
            <a:ext cx="5534025" cy="29813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14BED7-77FA-8133-4D18-80C471970044}"/>
                  </a:ext>
                </a:extLst>
              </p:cNvPr>
              <p:cNvSpPr txBox="1"/>
              <p:nvPr/>
            </p:nvSpPr>
            <p:spPr>
              <a:xfrm>
                <a:off x="2633665" y="3426750"/>
                <a:ext cx="16137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𝐅𝐞𝐁</m:t>
                      </m:r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𝐅𝐞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</m:oMath>
                  </m:oMathPara>
                </a14:m>
                <a:endParaRPr lang="ru-RU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14BED7-77FA-8133-4D18-80C471970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665" y="3426750"/>
                <a:ext cx="1613775" cy="276999"/>
              </a:xfrm>
              <a:prstGeom prst="rect">
                <a:avLst/>
              </a:prstGeom>
              <a:blipFill>
                <a:blip r:embed="rId5"/>
                <a:stretch>
                  <a:fillRect l="-3396" r="-377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EDC249-3F1D-B09A-72FE-7652D5C86415}"/>
                  </a:ext>
                </a:extLst>
              </p:cNvPr>
              <p:cNvSpPr txBox="1"/>
              <p:nvPr/>
            </p:nvSpPr>
            <p:spPr>
              <a:xfrm>
                <a:off x="1718275" y="1659373"/>
                <a:ext cx="18307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𝐅𝐞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𝐬</m:t>
                          </m:r>
                        </m:sub>
                      </m:sSub>
                      <m:r>
                        <a:rPr lang="en-US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𝐅𝐞𝐁</m:t>
                      </m:r>
                    </m:oMath>
                  </m:oMathPara>
                </a14:m>
                <a:endParaRPr lang="ru-RU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EDC249-3F1D-B09A-72FE-7652D5C8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75" y="1659373"/>
                <a:ext cx="18307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4C75BA8-7AB0-DE6A-C155-3454B39A44C4}"/>
              </a:ext>
            </a:extLst>
          </p:cNvPr>
          <p:cNvSpPr txBox="1"/>
          <p:nvPr/>
        </p:nvSpPr>
        <p:spPr>
          <a:xfrm rot="16200000">
            <a:off x="-1355417" y="2501851"/>
            <a:ext cx="332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Струм короткого замикання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A11FD41-C86D-A5DA-C83D-68823191A591}"/>
              </a:ext>
            </a:extLst>
          </p:cNvPr>
          <p:cNvCxnSpPr>
            <a:cxnSpLocks/>
          </p:cNvCxnSpPr>
          <p:nvPr/>
        </p:nvCxnSpPr>
        <p:spPr>
          <a:xfrm>
            <a:off x="595051" y="4020328"/>
            <a:ext cx="57091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3BFDCB-AF54-AF73-CE21-63EAC7371E00}"/>
              </a:ext>
            </a:extLst>
          </p:cNvPr>
          <p:cNvSpPr txBox="1"/>
          <p:nvPr/>
        </p:nvSpPr>
        <p:spPr>
          <a:xfrm>
            <a:off x="5435068" y="3595961"/>
            <a:ext cx="731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6EA38B45-1E26-4C10-5C82-75D5277B5123}"/>
              </a:ext>
            </a:extLst>
          </p:cNvPr>
          <p:cNvCxnSpPr>
            <a:cxnSpLocks/>
          </p:cNvCxnSpPr>
          <p:nvPr/>
        </p:nvCxnSpPr>
        <p:spPr>
          <a:xfrm flipV="1">
            <a:off x="613159" y="1383484"/>
            <a:ext cx="0" cy="263684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D0B2FD-209D-31FD-BFBD-6C3A53BDE348}"/>
                  </a:ext>
                </a:extLst>
              </p:cNvPr>
              <p:cNvSpPr txBox="1"/>
              <p:nvPr/>
            </p:nvSpPr>
            <p:spPr>
              <a:xfrm>
                <a:off x="6681022" y="5449578"/>
                <a:ext cx="5510978" cy="935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Змодельовані залежності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(t)</a:t>
                </a:r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(а) та відповідні вейвлет-спектрограми для концентрацій заліза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10</m:t>
                        </m:r>
                      </m:sup>
                    </m:sSup>
                    <m:sSup>
                      <m:s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 см</m:t>
                        </m:r>
                      </m:e>
                      <m:sup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−3</m:t>
                        </m:r>
                      </m:sup>
                    </m:sSup>
                    <m:r>
                      <a:rPr lang="uk-UA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(б) та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14</m:t>
                        </m:r>
                      </m:sup>
                    </m:sSup>
                    <m:sSup>
                      <m:s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 см</m:t>
                        </m:r>
                      </m:e>
                      <m:sup>
                        <m:r>
                          <a:rPr lang="uk-UA" sz="1800" i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rPr>
                          <m:t>−3</m:t>
                        </m:r>
                      </m:sup>
                    </m:sSup>
                    <m:r>
                      <a:rPr lang="uk-UA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uk-UA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(в)</a:t>
                </a:r>
                <a:endParaRPr lang="ru-R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D0B2FD-209D-31FD-BFBD-6C3A53BDE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022" y="5449578"/>
                <a:ext cx="5510978" cy="935769"/>
              </a:xfrm>
              <a:prstGeom prst="rect">
                <a:avLst/>
              </a:prstGeom>
              <a:blipFill>
                <a:blip r:embed="rId7"/>
                <a:stretch>
                  <a:fillRect t="-3922" b="-8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B8A290A-3B9E-DAAE-2A8C-72488A6D17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8987" y="4262961"/>
            <a:ext cx="2605633" cy="2171361"/>
          </a:xfrm>
          <a:prstGeom prst="rect">
            <a:avLst/>
          </a:prstGeom>
        </p:spPr>
      </p:pic>
      <p:sp>
        <p:nvSpPr>
          <p:cNvPr id="16" name="Стрелка: изогнутая 15">
            <a:extLst>
              <a:ext uri="{FF2B5EF4-FFF2-40B4-BE49-F238E27FC236}">
                <a16:creationId xmlns:a16="http://schemas.microsoft.com/office/drawing/2014/main" id="{B9594187-430F-7E57-CC9C-9FA949EBC261}"/>
              </a:ext>
            </a:extLst>
          </p:cNvPr>
          <p:cNvSpPr/>
          <p:nvPr/>
        </p:nvSpPr>
        <p:spPr>
          <a:xfrm rot="10800000" flipH="1">
            <a:off x="767266" y="4160538"/>
            <a:ext cx="730794" cy="128904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Стрелка: вверх 16">
            <a:extLst>
              <a:ext uri="{FF2B5EF4-FFF2-40B4-BE49-F238E27FC236}">
                <a16:creationId xmlns:a16="http://schemas.microsoft.com/office/drawing/2014/main" id="{C4E862B6-F030-7FD7-51D6-C49BCD34B153}"/>
              </a:ext>
            </a:extLst>
          </p:cNvPr>
          <p:cNvSpPr/>
          <p:nvPr/>
        </p:nvSpPr>
        <p:spPr>
          <a:xfrm rot="3248101">
            <a:off x="6155497" y="4740136"/>
            <a:ext cx="311938" cy="51297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444D76-D729-D782-43A5-051A58158F19}"/>
              </a:ext>
            </a:extLst>
          </p:cNvPr>
          <p:cNvSpPr txBox="1"/>
          <p:nvPr/>
        </p:nvSpPr>
        <p:spPr>
          <a:xfrm>
            <a:off x="1473960" y="4534624"/>
            <a:ext cx="1882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/>
              <a:t>неперервне вейвлет перетворення</a:t>
            </a:r>
          </a:p>
          <a:p>
            <a:pPr algn="ctr"/>
            <a:r>
              <a:rPr lang="uk-UA" dirty="0"/>
              <a:t>З використанням вейвлета </a:t>
            </a:r>
            <a:r>
              <a:rPr lang="uk-UA" dirty="0" err="1"/>
              <a:t>Морле</a:t>
            </a:r>
            <a:r>
              <a:rPr lang="uk-UA" dirty="0"/>
              <a:t> </a:t>
            </a:r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E8E308B-4D9A-D7E0-B248-0B11C3E02187}"/>
              </a:ext>
            </a:extLst>
          </p:cNvPr>
          <p:cNvSpPr/>
          <p:nvPr/>
        </p:nvSpPr>
        <p:spPr>
          <a:xfrm>
            <a:off x="6610701" y="1087816"/>
            <a:ext cx="5408763" cy="5346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209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EB0FF61D-3E3A-8D4C-C0CB-97265180E67B}"/>
              </a:ext>
            </a:extLst>
          </p:cNvPr>
          <p:cNvSpPr/>
          <p:nvPr/>
        </p:nvSpPr>
        <p:spPr>
          <a:xfrm>
            <a:off x="2887509" y="138963"/>
            <a:ext cx="6324397" cy="57895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Тренувальні та тестові набори даних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3043B5-6D7C-6D8F-B4F2-19B8C212DCE6}"/>
              </a:ext>
            </a:extLst>
          </p:cNvPr>
          <p:cNvSpPr txBox="1"/>
          <p:nvPr/>
        </p:nvSpPr>
        <p:spPr>
          <a:xfrm>
            <a:off x="11607444" y="6334780"/>
            <a:ext cx="58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62399-4CCE-C159-067F-A2733FD9A0EC}"/>
              </a:ext>
            </a:extLst>
          </p:cNvPr>
          <p:cNvSpPr txBox="1"/>
          <p:nvPr/>
        </p:nvSpPr>
        <p:spPr>
          <a:xfrm>
            <a:off x="2127788" y="893498"/>
            <a:ext cx="1974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Тренування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C5147C-221F-5964-67F2-ABDD7ACAA401}"/>
              </a:ext>
            </a:extLst>
          </p:cNvPr>
          <p:cNvSpPr txBox="1"/>
          <p:nvPr/>
        </p:nvSpPr>
        <p:spPr>
          <a:xfrm>
            <a:off x="8474283" y="893498"/>
            <a:ext cx="1922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Тестування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3C11DF16-94B8-03FA-9D46-7D2E23E3CB01}"/>
              </a:ext>
            </a:extLst>
          </p:cNvPr>
          <p:cNvCxnSpPr>
            <a:cxnSpLocks/>
          </p:cNvCxnSpPr>
          <p:nvPr/>
        </p:nvCxnSpPr>
        <p:spPr>
          <a:xfrm>
            <a:off x="6292899" y="935831"/>
            <a:ext cx="0" cy="45505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52970A-99AA-508B-441F-91B838D1BA8E}"/>
              </a:ext>
            </a:extLst>
          </p:cNvPr>
          <p:cNvSpPr txBox="1"/>
          <p:nvPr/>
        </p:nvSpPr>
        <p:spPr>
          <a:xfrm>
            <a:off x="108266" y="1708675"/>
            <a:ext cx="60134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набори ознак вейвлет спектрограм на виході моделей комп’ютерного зору</a:t>
            </a:r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D853F-81B4-361D-DCCC-56C2EF9411BA}"/>
              </a:ext>
            </a:extLst>
          </p:cNvPr>
          <p:cNvSpPr txBox="1"/>
          <p:nvPr/>
        </p:nvSpPr>
        <p:spPr>
          <a:xfrm>
            <a:off x="1288786" y="3284391"/>
            <a:ext cx="3694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аугументовані</a:t>
            </a:r>
            <a:r>
              <a:rPr lang="uk-UA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зображення</a:t>
            </a:r>
            <a:endParaRPr lang="ru-R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3E8FE1-DA31-836F-745B-549FCDF9CF69}"/>
              </a:ext>
            </a:extLst>
          </p:cNvPr>
          <p:cNvSpPr txBox="1"/>
          <p:nvPr/>
        </p:nvSpPr>
        <p:spPr>
          <a:xfrm>
            <a:off x="1054942" y="4717309"/>
            <a:ext cx="41882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розглядалися як окремі зразки</a:t>
            </a:r>
            <a:endParaRPr lang="ru-RU" sz="24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0CB8780-3C96-681E-6FD4-2D49D837B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08" y="2616633"/>
            <a:ext cx="455015" cy="510037"/>
          </a:xfrm>
          <a:prstGeom prst="rect">
            <a:avLst/>
          </a:prstGeom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B237CD73-E04D-3E03-A7DE-656D7CAEF117}"/>
              </a:ext>
            </a:extLst>
          </p:cNvPr>
          <p:cNvSpPr/>
          <p:nvPr/>
        </p:nvSpPr>
        <p:spPr>
          <a:xfrm>
            <a:off x="108266" y="1752945"/>
            <a:ext cx="6013496" cy="77945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BD374D36-3827-F62C-C6AC-7F1EE8F3D361}"/>
              </a:ext>
            </a:extLst>
          </p:cNvPr>
          <p:cNvSpPr/>
          <p:nvPr/>
        </p:nvSpPr>
        <p:spPr>
          <a:xfrm>
            <a:off x="1288787" y="3287079"/>
            <a:ext cx="3575040" cy="479302"/>
          </a:xfrm>
          <a:prstGeom prst="round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030A0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C4D833C-01C4-08E7-798D-96EA2A324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4230" y="4158857"/>
            <a:ext cx="479304" cy="22985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1AF5A14-E05A-CBA8-B099-8B037F8C3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11251" y="4158857"/>
            <a:ext cx="479304" cy="229857"/>
          </a:xfrm>
          <a:prstGeom prst="rect">
            <a:avLst/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A70706F2-C061-21BA-6010-027FFE4AF4DA}"/>
              </a:ext>
            </a:extLst>
          </p:cNvPr>
          <p:cNvSpPr/>
          <p:nvPr/>
        </p:nvSpPr>
        <p:spPr>
          <a:xfrm>
            <a:off x="1054942" y="4717177"/>
            <a:ext cx="4081259" cy="461664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3A4955-0773-0C93-3651-11C31F1D961C}"/>
              </a:ext>
            </a:extLst>
          </p:cNvPr>
          <p:cNvSpPr txBox="1"/>
          <p:nvPr/>
        </p:nvSpPr>
        <p:spPr>
          <a:xfrm>
            <a:off x="6821442" y="1911839"/>
            <a:ext cx="31688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як остаточний прогноз</a:t>
            </a:r>
            <a:endParaRPr lang="ru-RU" sz="2400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90EBB945-8C1B-04EF-80D3-AD03B902CBAE}"/>
              </a:ext>
            </a:extLst>
          </p:cNvPr>
          <p:cNvSpPr/>
          <p:nvPr/>
        </p:nvSpPr>
        <p:spPr>
          <a:xfrm>
            <a:off x="6838545" y="1911839"/>
            <a:ext cx="3151760" cy="523220"/>
          </a:xfrm>
          <a:prstGeom prst="round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: изогнутая 25">
            <a:extLst>
              <a:ext uri="{FF2B5EF4-FFF2-40B4-BE49-F238E27FC236}">
                <a16:creationId xmlns:a16="http://schemas.microsoft.com/office/drawing/2014/main" id="{E86A0E9A-7A15-D120-CB13-F43DFC0B9271}"/>
              </a:ext>
            </a:extLst>
          </p:cNvPr>
          <p:cNvSpPr/>
          <p:nvPr/>
        </p:nvSpPr>
        <p:spPr>
          <a:xfrm rot="5400000">
            <a:off x="10115831" y="2134620"/>
            <a:ext cx="1075354" cy="908749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C601CC-4B5C-AE41-FC7B-63DBF08313B2}"/>
              </a:ext>
            </a:extLst>
          </p:cNvPr>
          <p:cNvSpPr txBox="1"/>
          <p:nvPr/>
        </p:nvSpPr>
        <p:spPr>
          <a:xfrm>
            <a:off x="9435540" y="3265409"/>
            <a:ext cx="2756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/>
              <a:t>Медіанне значення</a:t>
            </a:r>
            <a:endParaRPr lang="ru-RU" sz="2400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2C9108E-8DE9-8E78-E56F-47D550CE230D}"/>
              </a:ext>
            </a:extLst>
          </p:cNvPr>
          <p:cNvSpPr/>
          <p:nvPr/>
        </p:nvSpPr>
        <p:spPr>
          <a:xfrm>
            <a:off x="9435540" y="3265409"/>
            <a:ext cx="2680258" cy="480647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DDDBB6A7-F244-2ABA-E538-E41D4D06BDCD}"/>
              </a:ext>
            </a:extLst>
          </p:cNvPr>
          <p:cNvSpPr/>
          <p:nvPr/>
        </p:nvSpPr>
        <p:spPr>
          <a:xfrm>
            <a:off x="6619185" y="4361775"/>
            <a:ext cx="3884867" cy="1011320"/>
          </a:xfrm>
          <a:prstGeom prst="roundRect">
            <a:avLst/>
          </a:prstGeom>
          <a:noFill/>
          <a:ln w="254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C03BE1-D7BE-4956-E416-E34DC8A4C0F1}"/>
              </a:ext>
            </a:extLst>
          </p:cNvPr>
          <p:cNvSpPr txBox="1"/>
          <p:nvPr/>
        </p:nvSpPr>
        <p:spPr>
          <a:xfrm>
            <a:off x="6619185" y="4444441"/>
            <a:ext cx="38848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Набір значень прогнозів для зображень після </a:t>
            </a:r>
            <a:r>
              <a:rPr lang="uk-UA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аугментації</a:t>
            </a:r>
            <a:endParaRPr lang="ru-RU" sz="2400" dirty="0"/>
          </a:p>
        </p:txBody>
      </p:sp>
      <p:sp>
        <p:nvSpPr>
          <p:cNvPr id="34" name="Стрелка: изогнутая 33">
            <a:extLst>
              <a:ext uri="{FF2B5EF4-FFF2-40B4-BE49-F238E27FC236}">
                <a16:creationId xmlns:a16="http://schemas.microsoft.com/office/drawing/2014/main" id="{CD452287-425C-EE9B-9D89-7C7B363F670D}"/>
              </a:ext>
            </a:extLst>
          </p:cNvPr>
          <p:cNvSpPr/>
          <p:nvPr/>
        </p:nvSpPr>
        <p:spPr>
          <a:xfrm>
            <a:off x="8274026" y="3257682"/>
            <a:ext cx="987133" cy="92333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32D7BA-AC96-FFD4-8087-6A3E4CF85A68}"/>
              </a:ext>
            </a:extLst>
          </p:cNvPr>
          <p:cNvSpPr txBox="1"/>
          <p:nvPr/>
        </p:nvSpPr>
        <p:spPr>
          <a:xfrm>
            <a:off x="32114" y="5520130"/>
            <a:ext cx="12179296" cy="966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моделі навчалися на синтетичному наборі, тестувалися на змодельованому або експериментальному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частина експериментальних результатів використовувалася для навчання, а інша - для тестування моделей</a:t>
            </a:r>
            <a:endParaRPr lang="ru-RU" sz="2000" dirty="0"/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0D394FC9-0CDF-748F-8ED9-F4CFBD3618D9}"/>
              </a:ext>
            </a:extLst>
          </p:cNvPr>
          <p:cNvCxnSpPr>
            <a:cxnSpLocks/>
          </p:cNvCxnSpPr>
          <p:nvPr/>
        </p:nvCxnSpPr>
        <p:spPr>
          <a:xfrm flipH="1" flipV="1">
            <a:off x="111382" y="5520130"/>
            <a:ext cx="11852113" cy="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657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E7366B1-4EB8-EA6A-DBD8-71E180827E01}"/>
              </a:ext>
            </a:extLst>
          </p:cNvPr>
          <p:cNvSpPr/>
          <p:nvPr/>
        </p:nvSpPr>
        <p:spPr>
          <a:xfrm>
            <a:off x="4816812" y="79051"/>
            <a:ext cx="2558375" cy="573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Актуальність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A36ECF-570A-F00E-C7FA-B040884D5588}"/>
              </a:ext>
            </a:extLst>
          </p:cNvPr>
          <p:cNvSpPr txBox="1"/>
          <p:nvPr/>
        </p:nvSpPr>
        <p:spPr>
          <a:xfrm>
            <a:off x="231568" y="2712658"/>
            <a:ext cx="2682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Інфрачервона Фур’є спектроскопія</a:t>
            </a:r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703E39-C7E2-8C35-3DDE-AA033636E891}"/>
              </a:ext>
            </a:extLst>
          </p:cNvPr>
          <p:cNvSpPr txBox="1"/>
          <p:nvPr/>
        </p:nvSpPr>
        <p:spPr>
          <a:xfrm>
            <a:off x="3122907" y="2702948"/>
            <a:ext cx="2682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Перехідна спектроскопія глибоких рівнів</a:t>
            </a:r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 descr="Изображение выглядит как машина, в помещении, инжиниринг, сте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698A0E4-5B1A-EADC-E522-CC39F23CE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689" y="789016"/>
            <a:ext cx="2545554" cy="25699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C2F02B-8BAB-9236-A1FE-015B264550B2}"/>
              </a:ext>
            </a:extLst>
          </p:cNvPr>
          <p:cNvSpPr txBox="1"/>
          <p:nvPr/>
        </p:nvSpPr>
        <p:spPr>
          <a:xfrm>
            <a:off x="8838646" y="3416831"/>
            <a:ext cx="301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Електронно-парамагнітний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резонанс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F2F85C2-F4EB-44A4-0482-06B653D68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30" y="778432"/>
            <a:ext cx="2886615" cy="1925372"/>
          </a:xfrm>
          <a:prstGeom prst="rect">
            <a:avLst/>
          </a:prstGeom>
        </p:spPr>
      </p:pic>
      <p:pic>
        <p:nvPicPr>
          <p:cNvPr id="2054" name="Picture 6" descr="DLTSシステム DLS-83D">
            <a:extLst>
              <a:ext uri="{FF2B5EF4-FFF2-40B4-BE49-F238E27FC236}">
                <a16:creationId xmlns:a16="http://schemas.microsoft.com/office/drawing/2014/main" id="{DB05B376-14EA-BDC2-C154-6DA588CB1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628" y="778432"/>
            <a:ext cx="2886615" cy="19147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nority carrier lifetime measurement">
            <a:extLst>
              <a:ext uri="{FF2B5EF4-FFF2-40B4-BE49-F238E27FC236}">
                <a16:creationId xmlns:a16="http://schemas.microsoft.com/office/drawing/2014/main" id="{73371F75-8510-5AB9-35CC-CBF30D788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527" y="789016"/>
            <a:ext cx="2854878" cy="19042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AEC548-B445-2AAF-34D9-BDE6F035C061}"/>
              </a:ext>
            </a:extLst>
          </p:cNvPr>
          <p:cNvSpPr txBox="1"/>
          <p:nvPr/>
        </p:nvSpPr>
        <p:spPr>
          <a:xfrm>
            <a:off x="6150567" y="2713037"/>
            <a:ext cx="2854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Вимірювання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тривалості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життя носіїв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6BFF22-6164-7CC8-A1DF-9AF780B34985}"/>
              </a:ext>
            </a:extLst>
          </p:cNvPr>
          <p:cNvSpPr txBox="1"/>
          <p:nvPr/>
        </p:nvSpPr>
        <p:spPr>
          <a:xfrm>
            <a:off x="1140220" y="4288696"/>
            <a:ext cx="68876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можуть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потребувати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особливих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умов </a:t>
            </a:r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експерименту</a:t>
            </a:r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6EFA3E-7966-2166-41C8-2E955A500A86}"/>
              </a:ext>
            </a:extLst>
          </p:cNvPr>
          <p:cNvSpPr txBox="1"/>
          <p:nvPr/>
        </p:nvSpPr>
        <p:spPr>
          <a:xfrm>
            <a:off x="1158966" y="5401990"/>
            <a:ext cx="3781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висока вартість обладнання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8A775C-3D34-D3F0-DA9D-ABAEEE524441}"/>
              </a:ext>
            </a:extLst>
          </p:cNvPr>
          <p:cNvSpPr txBox="1"/>
          <p:nvPr/>
        </p:nvSpPr>
        <p:spPr>
          <a:xfrm>
            <a:off x="1158966" y="5955988"/>
            <a:ext cx="4234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довготривалість</a:t>
            </a:r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експериментів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58CDDC-7415-1694-3E8C-F0BB2A1CF0DD}"/>
              </a:ext>
            </a:extLst>
          </p:cNvPr>
          <p:cNvSpPr txBox="1"/>
          <p:nvPr/>
        </p:nvSpPr>
        <p:spPr>
          <a:xfrm>
            <a:off x="1140220" y="3739996"/>
            <a:ext cx="6133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необхідність спеціальної підготовки зразків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802CCA-7446-7B5F-EC05-0A69BDFA9F70}"/>
              </a:ext>
            </a:extLst>
          </p:cNvPr>
          <p:cNvSpPr txBox="1"/>
          <p:nvPr/>
        </p:nvSpPr>
        <p:spPr>
          <a:xfrm>
            <a:off x="1158966" y="4847992"/>
            <a:ext cx="5724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чутливість лише до певних типів дефектів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08E7D9C-0FB3-25AF-56CF-30CEECF63E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04" y="3792299"/>
            <a:ext cx="396774" cy="392414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3E13FB05-C89B-FCD8-7F4C-C3BF21FC08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2" y="4901272"/>
            <a:ext cx="396774" cy="39241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966D0A06-FAFD-056C-AC29-BD3DDF83D8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04" y="5454293"/>
            <a:ext cx="396774" cy="39241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F6414396-B85E-154F-5EE2-7C680EC1D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04" y="6008291"/>
            <a:ext cx="396774" cy="392414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C4C39DB5-2F31-262F-ADA5-F133079CB5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04" y="4345320"/>
            <a:ext cx="396774" cy="39241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6117AC5-CFEA-D81D-7716-03EA258BD7B4}"/>
              </a:ext>
            </a:extLst>
          </p:cNvPr>
          <p:cNvSpPr txBox="1"/>
          <p:nvPr/>
        </p:nvSpPr>
        <p:spPr>
          <a:xfrm>
            <a:off x="11790222" y="6317255"/>
            <a:ext cx="44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6D5F26-26AD-BA3C-42B9-8EC82DD35EA8}"/>
              </a:ext>
            </a:extLst>
          </p:cNvPr>
          <p:cNvSpPr txBox="1"/>
          <p:nvPr/>
        </p:nvSpPr>
        <p:spPr>
          <a:xfrm>
            <a:off x="9339841" y="6077539"/>
            <a:ext cx="222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Мас-спектрометрія з тліючим розрядом</a:t>
            </a:r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Element GD Plus&amp;trade; GD-MS">
            <a:extLst>
              <a:ext uri="{FF2B5EF4-FFF2-40B4-BE49-F238E27FC236}">
                <a16:creationId xmlns:a16="http://schemas.microsoft.com/office/drawing/2014/main" id="{A33C9A1A-D3F6-5323-6382-5679156FF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153" y="3988506"/>
            <a:ext cx="2156626" cy="215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957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5D20166-5DA3-6B8A-05C9-2B683F2EBD07}"/>
              </a:ext>
            </a:extLst>
          </p:cNvPr>
          <p:cNvSpPr/>
          <p:nvPr/>
        </p:nvSpPr>
        <p:spPr>
          <a:xfrm>
            <a:off x="4816812" y="79051"/>
            <a:ext cx="2558375" cy="573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Актуальність</a:t>
            </a:r>
          </a:p>
        </p:txBody>
      </p:sp>
      <p:pic>
        <p:nvPicPr>
          <p:cNvPr id="3074" name="Picture 2" descr="IV Curve | PVEducation">
            <a:extLst>
              <a:ext uri="{FF2B5EF4-FFF2-40B4-BE49-F238E27FC236}">
                <a16:creationId xmlns:a16="http://schemas.microsoft.com/office/drawing/2014/main" id="{3A6FEE78-BFAD-01C9-8878-339F4140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4" y="1447892"/>
            <a:ext cx="3772073" cy="260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CC5F38-61E8-EB62-049B-C23D3D790AB6}"/>
              </a:ext>
            </a:extLst>
          </p:cNvPr>
          <p:cNvSpPr txBox="1"/>
          <p:nvPr/>
        </p:nvSpPr>
        <p:spPr>
          <a:xfrm>
            <a:off x="0" y="4169165"/>
            <a:ext cx="405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Стандартні вольт-амперні вимірювання</a:t>
            </a:r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E640005-1ADB-3528-4A4A-380CD08C6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407" y="2293794"/>
            <a:ext cx="780132" cy="588018"/>
          </a:xfrm>
          <a:prstGeom prst="rect">
            <a:avLst/>
          </a:prstGeom>
        </p:spPr>
      </p:pic>
      <p:pic>
        <p:nvPicPr>
          <p:cNvPr id="17" name="Рисунок 16" descr="Изображение выглядит как диаграмма, оригами, шабло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4B8644C-7CFE-73E2-B807-C3B7EC563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618" y="885706"/>
            <a:ext cx="3136449" cy="34041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0FDC4F-3A02-CCB9-5A2C-468A093DA88B}"/>
              </a:ext>
            </a:extLst>
          </p:cNvPr>
          <p:cNvSpPr txBox="1"/>
          <p:nvPr/>
        </p:nvSpPr>
        <p:spPr>
          <a:xfrm>
            <a:off x="4790617" y="4344523"/>
            <a:ext cx="313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Методи машинного навчання</a:t>
            </a:r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68A516E-E855-F0B8-5E63-14945EB65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146" y="2293794"/>
            <a:ext cx="780132" cy="588018"/>
          </a:xfrm>
          <a:prstGeom prst="rect">
            <a:avLst/>
          </a:prstGeom>
        </p:spPr>
      </p:pic>
      <p:pic>
        <p:nvPicPr>
          <p:cNvPr id="20" name="Рисунок 3">
            <a:extLst>
              <a:ext uri="{FF2B5EF4-FFF2-40B4-BE49-F238E27FC236}">
                <a16:creationId xmlns:a16="http://schemas.microsoft.com/office/drawing/2014/main" id="{53E25297-FA2D-8D49-D129-6C80A2E64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357" y="1442398"/>
            <a:ext cx="3133309" cy="271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F76210-5FDB-99EF-5946-33634A6AC1DE}"/>
              </a:ext>
            </a:extLst>
          </p:cNvPr>
          <p:cNvSpPr txBox="1"/>
          <p:nvPr/>
        </p:nvSpPr>
        <p:spPr>
          <a:xfrm>
            <a:off x="8933357" y="4266075"/>
            <a:ext cx="313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Концентрація домішки заліза</a:t>
            </a:r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826E640-97F5-7793-BFB0-9A0876CA5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3" y="5203028"/>
            <a:ext cx="444838" cy="4141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6EBEAEE-7816-C7CB-4DD1-C23403F1A491}"/>
              </a:ext>
            </a:extLst>
          </p:cNvPr>
          <p:cNvSpPr txBox="1"/>
          <p:nvPr/>
        </p:nvSpPr>
        <p:spPr>
          <a:xfrm>
            <a:off x="825231" y="5172575"/>
            <a:ext cx="224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швидкий метод</a:t>
            </a:r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EC73CF1-2F48-8AA2-1021-8CC455D93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004" y="5180831"/>
            <a:ext cx="444838" cy="4141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1C4F7BD-004D-70A6-FF38-598348E1AFA5}"/>
              </a:ext>
            </a:extLst>
          </p:cNvPr>
          <p:cNvSpPr txBox="1"/>
          <p:nvPr/>
        </p:nvSpPr>
        <p:spPr>
          <a:xfrm>
            <a:off x="10326842" y="5150378"/>
            <a:ext cx="136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дешевий</a:t>
            </a:r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CA63122-71F3-D845-C83A-00CB493953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570" y="5164583"/>
            <a:ext cx="444838" cy="4141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3EF01F9-456D-EB6A-1006-8FDA64C5FAAC}"/>
              </a:ext>
            </a:extLst>
          </p:cNvPr>
          <p:cNvSpPr txBox="1"/>
          <p:nvPr/>
        </p:nvSpPr>
        <p:spPr>
          <a:xfrm>
            <a:off x="3897407" y="5151182"/>
            <a:ext cx="5597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не потребує спеціалізованого обладнання</a:t>
            </a:r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AFB9068-07DB-60E3-A653-8E138ABCFA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21" y="5911190"/>
            <a:ext cx="444838" cy="41416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40837B-BA3D-9044-C193-6820DC7C59DE}"/>
              </a:ext>
            </a:extLst>
          </p:cNvPr>
          <p:cNvSpPr txBox="1"/>
          <p:nvPr/>
        </p:nvSpPr>
        <p:spPr>
          <a:xfrm>
            <a:off x="5353859" y="5897789"/>
            <a:ext cx="2140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універсальний</a:t>
            </a:r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9EFF15-6CC8-C7E7-ABE4-D140EEAFAA3E}"/>
              </a:ext>
            </a:extLst>
          </p:cNvPr>
          <p:cNvSpPr txBox="1"/>
          <p:nvPr/>
        </p:nvSpPr>
        <p:spPr>
          <a:xfrm>
            <a:off x="11790222" y="6317255"/>
            <a:ext cx="44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695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DCA6F-B68C-7B99-B1B2-096A8D137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9E38F9-1FB4-BC41-04AB-23097D2C7980}"/>
              </a:ext>
            </a:extLst>
          </p:cNvPr>
          <p:cNvSpPr txBox="1"/>
          <p:nvPr/>
        </p:nvSpPr>
        <p:spPr>
          <a:xfrm>
            <a:off x="152985" y="765399"/>
            <a:ext cx="10237924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Вивчення впливу залізовмісних дефектів на властивості кремнієвих сонячних елементів в широкому діапазоні зовнішніх умов та параметрів структур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розробка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методик 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характеризації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дефектів на 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основі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аналізу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вольт-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амперних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характеристик 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застосуванням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алгоритмів</a:t>
            </a:r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машинного </a:t>
            </a:r>
            <a:r>
              <a:rPr lang="ru-RU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навчання</a:t>
            </a:r>
            <a:endParaRPr lang="uk-UA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B80B4BD-4168-B2F3-6DE9-4F5A8F8B5169}"/>
              </a:ext>
            </a:extLst>
          </p:cNvPr>
          <p:cNvSpPr/>
          <p:nvPr/>
        </p:nvSpPr>
        <p:spPr>
          <a:xfrm>
            <a:off x="4709771" y="130860"/>
            <a:ext cx="1124355" cy="573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3AB291C-3833-E2A2-0C4A-96927C68C544}"/>
              </a:ext>
            </a:extLst>
          </p:cNvPr>
          <p:cNvSpPr/>
          <p:nvPr/>
        </p:nvSpPr>
        <p:spPr>
          <a:xfrm>
            <a:off x="3397266" y="5075748"/>
            <a:ext cx="3783313" cy="52808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Об’єкт дослідження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A868CA-FE61-A166-C9DF-78634EBBB955}"/>
              </a:ext>
            </a:extLst>
          </p:cNvPr>
          <p:cNvSpPr txBox="1"/>
          <p:nvPr/>
        </p:nvSpPr>
        <p:spPr>
          <a:xfrm>
            <a:off x="1279187" y="5669013"/>
            <a:ext cx="8019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Кремнієві сонячні елементи </a:t>
            </a:r>
            <a:r>
              <a:rPr lang="uk-UA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n⁺-p-p⁺</a:t>
            </a:r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 типу з домішками заліза</a:t>
            </a:r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529A0519-DA29-DCDB-B5CC-94E951A6E50D}"/>
              </a:ext>
            </a:extLst>
          </p:cNvPr>
          <p:cNvSpPr/>
          <p:nvPr/>
        </p:nvSpPr>
        <p:spPr>
          <a:xfrm>
            <a:off x="3283764" y="2486870"/>
            <a:ext cx="3976368" cy="55785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 дослідження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DDCFA6-6F62-4105-E1CB-81EB0C9F076C}"/>
              </a:ext>
            </a:extLst>
          </p:cNvPr>
          <p:cNvSpPr txBox="1"/>
          <p:nvPr/>
        </p:nvSpPr>
        <p:spPr>
          <a:xfrm>
            <a:off x="152985" y="3109904"/>
            <a:ext cx="10237924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Закономірності впливу залізовмісних дефектів на фотоелектричні параметри кремнієвих сонячних елементів; розробка </a:t>
            </a:r>
            <a:r>
              <a:rPr lang="uk-UA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методик</a:t>
            </a:r>
            <a:r>
              <a:rPr lang="uk-UA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 прогнозування концентрації заліза з використанням алгоритмів машинного навчання та моделей комп’ютерного зору</a:t>
            </a:r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7F082-1815-C68F-D1E6-358310790881}"/>
              </a:ext>
            </a:extLst>
          </p:cNvPr>
          <p:cNvSpPr txBox="1"/>
          <p:nvPr/>
        </p:nvSpPr>
        <p:spPr>
          <a:xfrm>
            <a:off x="11790222" y="6317255"/>
            <a:ext cx="44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83D4863-E1A4-F6C9-11E2-1964C9157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832" y="780454"/>
            <a:ext cx="1450183" cy="145897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78E219D-12ED-D572-09DA-A9407B0DE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832" y="4874346"/>
            <a:ext cx="1450183" cy="145897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5FD23DB-0D32-E523-05DE-2D0DFBED2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832" y="2952849"/>
            <a:ext cx="1450183" cy="145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2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Полилиния: фигура 53">
            <a:extLst>
              <a:ext uri="{FF2B5EF4-FFF2-40B4-BE49-F238E27FC236}">
                <a16:creationId xmlns:a16="http://schemas.microsoft.com/office/drawing/2014/main" id="{529DE2F9-859F-E83E-C9F9-8AD21A8CD907}"/>
              </a:ext>
            </a:extLst>
          </p:cNvPr>
          <p:cNvSpPr/>
          <p:nvPr/>
        </p:nvSpPr>
        <p:spPr>
          <a:xfrm>
            <a:off x="8048997" y="3215225"/>
            <a:ext cx="4024745" cy="3525982"/>
          </a:xfrm>
          <a:custGeom>
            <a:avLst/>
            <a:gdLst>
              <a:gd name="csX0" fmla="*/ 0 w 4024745"/>
              <a:gd name="csY0" fmla="*/ 0 h 3525982"/>
              <a:gd name="csX1" fmla="*/ 13854 w 4024745"/>
              <a:gd name="csY1" fmla="*/ 3525982 h 3525982"/>
              <a:gd name="csX2" fmla="*/ 3726872 w 4024745"/>
              <a:gd name="csY2" fmla="*/ 3525982 h 3525982"/>
              <a:gd name="csX3" fmla="*/ 3726872 w 4024745"/>
              <a:gd name="csY3" fmla="*/ 3179618 h 3525982"/>
              <a:gd name="csX4" fmla="*/ 4024745 w 4024745"/>
              <a:gd name="csY4" fmla="*/ 3179618 h 3525982"/>
              <a:gd name="csX5" fmla="*/ 4024745 w 4024745"/>
              <a:gd name="csY5" fmla="*/ 0 h 3525982"/>
              <a:gd name="csX6" fmla="*/ 0 w 4024745"/>
              <a:gd name="csY6" fmla="*/ 0 h 352598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4024745" h="3525982">
                <a:moveTo>
                  <a:pt x="0" y="0"/>
                </a:moveTo>
                <a:lnTo>
                  <a:pt x="13854" y="3525982"/>
                </a:lnTo>
                <a:lnTo>
                  <a:pt x="3726872" y="3525982"/>
                </a:lnTo>
                <a:lnTo>
                  <a:pt x="3726872" y="3179618"/>
                </a:lnTo>
                <a:lnTo>
                  <a:pt x="4024745" y="3179618"/>
                </a:lnTo>
                <a:lnTo>
                  <a:pt x="4024745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567FB885-B065-8B7B-F506-B8D23466331D}"/>
              </a:ext>
            </a:extLst>
          </p:cNvPr>
          <p:cNvSpPr/>
          <p:nvPr/>
        </p:nvSpPr>
        <p:spPr>
          <a:xfrm>
            <a:off x="246135" y="2658340"/>
            <a:ext cx="7672991" cy="41206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7136E7E-C9B4-5FA3-8875-C40F2CA484A5}"/>
              </a:ext>
            </a:extLst>
          </p:cNvPr>
          <p:cNvSpPr/>
          <p:nvPr/>
        </p:nvSpPr>
        <p:spPr>
          <a:xfrm>
            <a:off x="8048997" y="772399"/>
            <a:ext cx="4024745" cy="23890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E3E9F94-FB05-2DB3-39A9-7496483A40FB}"/>
              </a:ext>
            </a:extLst>
          </p:cNvPr>
          <p:cNvSpPr/>
          <p:nvPr/>
        </p:nvSpPr>
        <p:spPr>
          <a:xfrm>
            <a:off x="4272874" y="79051"/>
            <a:ext cx="3646252" cy="573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 дослідження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DEC25E-1518-D47F-B053-EBC70FC347E9}"/>
              </a:ext>
            </a:extLst>
          </p:cNvPr>
          <p:cNvSpPr txBox="1"/>
          <p:nvPr/>
        </p:nvSpPr>
        <p:spPr>
          <a:xfrm>
            <a:off x="11790222" y="6317255"/>
            <a:ext cx="44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353C98-9994-D113-7952-CA9F3F408683}"/>
                  </a:ext>
                </a:extLst>
              </p:cNvPr>
              <p:cNvSpPr txBox="1"/>
              <p:nvPr/>
            </p:nvSpPr>
            <p:spPr>
              <a:xfrm>
                <a:off x="8080765" y="3183255"/>
                <a:ext cx="3982399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Вейвлет-</a:t>
                </a:r>
                <a:r>
                  <a:rPr lang="ru-R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перетворення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часових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залежностей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 b="0" i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sc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отримання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ознак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за </a:t>
                </a:r>
                <a:r>
                  <a:rPr lang="ru-R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допомогою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моделей </a:t>
                </a:r>
                <a:r>
                  <a:rPr lang="ru-R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комп’ютерного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зору</a:t>
                </a:r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353C98-9994-D113-7952-CA9F3F408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765" y="3183255"/>
                <a:ext cx="3982399" cy="1938992"/>
              </a:xfrm>
              <a:prstGeom prst="rect">
                <a:avLst/>
              </a:prstGeom>
              <a:blipFill>
                <a:blip r:embed="rId2"/>
                <a:stretch>
                  <a:fillRect l="-766" t="-2516" r="-2450" b="-62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B9394CE-EB19-B452-F433-7417EC0831D3}"/>
              </a:ext>
            </a:extLst>
          </p:cNvPr>
          <p:cNvSpPr txBox="1"/>
          <p:nvPr/>
        </p:nvSpPr>
        <p:spPr>
          <a:xfrm>
            <a:off x="246135" y="870832"/>
            <a:ext cx="50729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Моделювання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ВАХ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⁺-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⁺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сонячних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елементів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урахуванням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наявності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залізовмісних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домішок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допомогою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програми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SCAPS-1D</a:t>
            </a:r>
          </a:p>
        </p:txBody>
      </p:sp>
      <p:pic>
        <p:nvPicPr>
          <p:cNvPr id="9" name="Рисунок 8" descr="Изображение выглядит как текст, снимок экрана, программное обеспечение, Значок на компьютер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FBE8A14-79F6-F02C-9CD5-B404DD6CF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156" y="870831"/>
            <a:ext cx="2341264" cy="1569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E1BA81-15F6-B5F3-FDF2-DC1E482AC20E}"/>
              </a:ext>
            </a:extLst>
          </p:cNvPr>
          <p:cNvSpPr txBox="1"/>
          <p:nvPr/>
        </p:nvSpPr>
        <p:spPr>
          <a:xfrm>
            <a:off x="8048997" y="772399"/>
            <a:ext cx="3982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Вимірювання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ВАХ,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вимірювання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кінетики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струму короткого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замикання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 descr="Изображение выглядит как метр">
            <a:extLst>
              <a:ext uri="{FF2B5EF4-FFF2-40B4-BE49-F238E27FC236}">
                <a16:creationId xmlns:a16="http://schemas.microsoft.com/office/drawing/2014/main" id="{8978BD16-75FD-E8D1-F719-EE75E8FDE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334" y="2054542"/>
            <a:ext cx="1527480" cy="101899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линия, диаграмм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831836C-CB8B-F888-57F9-738B3EE80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0196" y="2055266"/>
            <a:ext cx="1768449" cy="1018266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B03B7A9-C707-BD0D-9D96-42CF1F6E9613}"/>
              </a:ext>
            </a:extLst>
          </p:cNvPr>
          <p:cNvSpPr/>
          <p:nvPr/>
        </p:nvSpPr>
        <p:spPr>
          <a:xfrm>
            <a:off x="246135" y="782132"/>
            <a:ext cx="7672991" cy="17470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A0505E-0925-EC07-3724-D0D3EB9F3C13}"/>
              </a:ext>
            </a:extLst>
          </p:cNvPr>
          <p:cNvSpPr txBox="1"/>
          <p:nvPr/>
        </p:nvSpPr>
        <p:spPr>
          <a:xfrm>
            <a:off x="246135" y="2659751"/>
            <a:ext cx="76729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моделей машинного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навчання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допомогою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пакетів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їхня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оптимізація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методів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ru-RU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ru-RU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пакету </a:t>
            </a:r>
            <a:r>
              <a:rPr lang="ru-RU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Optuna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Рисунок 20" descr="Изображение выглядит как Шрифт, текст, логотип, Графика">
            <a:extLst>
              <a:ext uri="{FF2B5EF4-FFF2-40B4-BE49-F238E27FC236}">
                <a16:creationId xmlns:a16="http://schemas.microsoft.com/office/drawing/2014/main" id="{5A8DA761-CEA9-1B40-8DE3-C9346FB19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832" y="4178170"/>
            <a:ext cx="2652307" cy="90439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873F4FD-08BA-725F-9B58-B1F226286D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46573" y="4229411"/>
            <a:ext cx="1567617" cy="84889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1B10451-AD22-D33D-F96F-AF79E1774B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17" y="4178170"/>
            <a:ext cx="2624997" cy="9043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817228-D2B8-2D9D-0D42-1A5E56233BF9}"/>
              </a:ext>
            </a:extLst>
          </p:cNvPr>
          <p:cNvSpPr txBox="1"/>
          <p:nvPr/>
        </p:nvSpPr>
        <p:spPr>
          <a:xfrm>
            <a:off x="9727982" y="2298358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CEF024-E951-3E8C-EE89-153BEB50E758}"/>
              </a:ext>
            </a:extLst>
          </p:cNvPr>
          <p:cNvSpPr txBox="1"/>
          <p:nvPr/>
        </p:nvSpPr>
        <p:spPr>
          <a:xfrm>
            <a:off x="3002050" y="4399534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4CB092-0217-68FE-92E9-F6A02DE91325}"/>
              </a:ext>
            </a:extLst>
          </p:cNvPr>
          <p:cNvSpPr txBox="1"/>
          <p:nvPr/>
        </p:nvSpPr>
        <p:spPr>
          <a:xfrm>
            <a:off x="4899319" y="4399534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Optuna Brand Guidelines">
            <a:extLst>
              <a:ext uri="{FF2B5EF4-FFF2-40B4-BE49-F238E27FC236}">
                <a16:creationId xmlns:a16="http://schemas.microsoft.com/office/drawing/2014/main" id="{3F1064DF-C45F-CF80-5676-ED27FFBC2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593" y="5805823"/>
            <a:ext cx="2624997" cy="69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Рисунок 39" descr="Изображение выглядит как диаграмма,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3EFDA4A-3C36-61E7-5BAF-D0CA83950D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871" y="5570443"/>
            <a:ext cx="1872274" cy="1170764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текст, снимок экрана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F046A1B-C16E-9940-3CF5-331D5D4E7B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46839" y="5570442"/>
            <a:ext cx="2074060" cy="117076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D9BC8EF-92F2-CFB7-8F15-9C5E0E56C680}"/>
              </a:ext>
            </a:extLst>
          </p:cNvPr>
          <p:cNvSpPr txBox="1"/>
          <p:nvPr/>
        </p:nvSpPr>
        <p:spPr>
          <a:xfrm>
            <a:off x="2260375" y="5924991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F75D6C-EC36-8697-36C4-E976F96CE1CF}"/>
              </a:ext>
            </a:extLst>
          </p:cNvPr>
          <p:cNvSpPr txBox="1"/>
          <p:nvPr/>
        </p:nvSpPr>
        <p:spPr>
          <a:xfrm>
            <a:off x="4747969" y="5924991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Правая фигурная скобка 46">
            <a:extLst>
              <a:ext uri="{FF2B5EF4-FFF2-40B4-BE49-F238E27FC236}">
                <a16:creationId xmlns:a16="http://schemas.microsoft.com/office/drawing/2014/main" id="{11051149-020C-4B88-68A6-5C432BB26F8E}"/>
              </a:ext>
            </a:extLst>
          </p:cNvPr>
          <p:cNvSpPr/>
          <p:nvPr/>
        </p:nvSpPr>
        <p:spPr>
          <a:xfrm rot="5400000">
            <a:off x="3906768" y="1508881"/>
            <a:ext cx="348855" cy="7460448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8" name="Левая круглая скобка 47">
            <a:extLst>
              <a:ext uri="{FF2B5EF4-FFF2-40B4-BE49-F238E27FC236}">
                <a16:creationId xmlns:a16="http://schemas.microsoft.com/office/drawing/2014/main" id="{F4B5B068-6C5A-3F78-298C-D35AE6541140}"/>
              </a:ext>
            </a:extLst>
          </p:cNvPr>
          <p:cNvSpPr/>
          <p:nvPr/>
        </p:nvSpPr>
        <p:spPr>
          <a:xfrm rot="5400000">
            <a:off x="4018079" y="1842275"/>
            <a:ext cx="130348" cy="7456334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0" name="Рисунок 49" descr="Изображение выглядит как линия, Граф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4FA388D-0910-A4AB-581A-A1798C70A0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7571" y="5152204"/>
            <a:ext cx="1837072" cy="1464387"/>
          </a:xfrm>
          <a:prstGeom prst="rect">
            <a:avLst/>
          </a:prstGeom>
        </p:spPr>
      </p:pic>
      <p:pic>
        <p:nvPicPr>
          <p:cNvPr id="56" name="Рисунок 55" descr="Изображение выглядит как мультфильм, графическая вста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317F875-2361-A272-9674-BC61287B22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01540" y="5123883"/>
            <a:ext cx="1824040" cy="123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04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A8D6447A-4915-4144-2A84-B5ADD2B8F2FE}"/>
              </a:ext>
            </a:extLst>
          </p:cNvPr>
          <p:cNvSpPr/>
          <p:nvPr/>
        </p:nvSpPr>
        <p:spPr>
          <a:xfrm>
            <a:off x="2635081" y="98101"/>
            <a:ext cx="6921838" cy="573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моделювання та експерименту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338256-BD2A-18A5-F0C1-0163009E30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5" y="895545"/>
            <a:ext cx="6349642" cy="5759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B2452D-EDAA-93A4-3C91-4055E1F45D61}"/>
              </a:ext>
            </a:extLst>
          </p:cNvPr>
          <p:cNvSpPr txBox="1"/>
          <p:nvPr/>
        </p:nvSpPr>
        <p:spPr>
          <a:xfrm>
            <a:off x="6434861" y="1119452"/>
            <a:ext cx="5569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Параметри, що варіювалися під час моделювання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99657969-0BB7-1D04-20B6-E94F537D66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7341154"/>
                  </p:ext>
                </p:extLst>
              </p:nvPr>
            </p:nvGraphicFramePr>
            <p:xfrm>
              <a:off x="6546168" y="1568602"/>
              <a:ext cx="5401510" cy="27796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4809">
                      <a:extLst>
                        <a:ext uri="{9D8B030D-6E8A-4147-A177-3AD203B41FA5}">
                          <a16:colId xmlns:a16="http://schemas.microsoft.com/office/drawing/2014/main" val="2501063120"/>
                        </a:ext>
                      </a:extLst>
                    </a:gridCol>
                    <a:gridCol w="2354094">
                      <a:extLst>
                        <a:ext uri="{9D8B030D-6E8A-4147-A177-3AD203B41FA5}">
                          <a16:colId xmlns:a16="http://schemas.microsoft.com/office/drawing/2014/main" val="927075275"/>
                        </a:ext>
                      </a:extLst>
                    </a:gridCol>
                    <a:gridCol w="1712607">
                      <a:extLst>
                        <a:ext uri="{9D8B030D-6E8A-4147-A177-3AD203B41FA5}">
                          <a16:colId xmlns:a16="http://schemas.microsoft.com/office/drawing/2014/main" val="31319604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Параметр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Діапазон значень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Кількість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8795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uk-UA" b="0" i="1" smtClean="0">
                                    <a:latin typeface="Cambria Math" panose="02040503050406030204" pitchFamily="18" charset="0"/>
                                  </a:rPr>
                                  <m:t>мкм)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uk-UA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0 - </a:t>
                          </a:r>
                          <a:r>
                            <a:rPr lang="uk-UA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380</a:t>
                          </a:r>
                          <a:endParaRPr lang="ru-RU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51221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uk-UA" b="0" i="1" smtClean="0">
                                        <a:latin typeface="Cambria Math" panose="02040503050406030204" pitchFamily="18" charset="0"/>
                                      </a:rPr>
                                      <m:t>см</m:t>
                                    </m:r>
                                  </m:e>
                                  <m:sup>
                                    <m:r>
                                      <a:rPr lang="uk-UA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  <m:r>
                                  <a:rPr lang="uk-U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9324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Fe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uk-UA" b="0" i="1" smtClean="0">
                                        <a:latin typeface="Cambria Math" panose="02040503050406030204" pitchFamily="18" charset="0"/>
                                      </a:rPr>
                                      <m:t>см</m:t>
                                    </m:r>
                                  </m:e>
                                  <m:sup>
                                    <m:r>
                                      <a:rPr lang="uk-UA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  <m:r>
                                  <a:rPr lang="uk-U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uk-UA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692694"/>
                      </a:ext>
                    </a:extLst>
                  </a:tr>
                  <a:tr h="289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r>
                            <a:rPr lang="en-US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(K)</a:t>
                          </a:r>
                          <a:endParaRPr lang="ru-RU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290 - 340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9166983"/>
                      </a:ext>
                    </a:extLst>
                  </a:tr>
                  <a:tr h="289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Освітлення</a:t>
                          </a:r>
                          <a:endParaRPr lang="ru-RU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AM1.5G (1000 </a:t>
                          </a:r>
                          <a:r>
                            <a:rPr lang="uk-U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Вт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uk-UA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м</m:t>
                                  </m:r>
                                </m:e>
                                <m:sup>
                                  <m:r>
                                    <a:rPr lang="uk-UA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uk-U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uk-U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940 нм (5 Вт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uk-UA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м</m:t>
                                  </m:r>
                                </m:e>
                                <m:sup>
                                  <m:r>
                                    <a:rPr lang="uk-UA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uk-U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  <a:p>
                          <a:pPr algn="ctr"/>
                          <a:r>
                            <a:rPr lang="uk-U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940 нм (10 Вт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uk-UA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м</m:t>
                                  </m:r>
                                </m:e>
                                <m:sup>
                                  <m:r>
                                    <a:rPr lang="uk-UA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uk-U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50003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99657969-0BB7-1D04-20B6-E94F537D66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7341154"/>
                  </p:ext>
                </p:extLst>
              </p:nvPr>
            </p:nvGraphicFramePr>
            <p:xfrm>
              <a:off x="6546168" y="1568602"/>
              <a:ext cx="5401510" cy="27796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4809">
                      <a:extLst>
                        <a:ext uri="{9D8B030D-6E8A-4147-A177-3AD203B41FA5}">
                          <a16:colId xmlns:a16="http://schemas.microsoft.com/office/drawing/2014/main" val="2501063120"/>
                        </a:ext>
                      </a:extLst>
                    </a:gridCol>
                    <a:gridCol w="2354094">
                      <a:extLst>
                        <a:ext uri="{9D8B030D-6E8A-4147-A177-3AD203B41FA5}">
                          <a16:colId xmlns:a16="http://schemas.microsoft.com/office/drawing/2014/main" val="927075275"/>
                        </a:ext>
                      </a:extLst>
                    </a:gridCol>
                    <a:gridCol w="1712607">
                      <a:extLst>
                        <a:ext uri="{9D8B030D-6E8A-4147-A177-3AD203B41FA5}">
                          <a16:colId xmlns:a16="http://schemas.microsoft.com/office/drawing/2014/main" val="31319604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Параметр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Діапазон значень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Кількість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8795937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57" t="-103125" r="-307306" b="-542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uk-UA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0 - </a:t>
                          </a:r>
                          <a:r>
                            <a:rPr lang="uk-UA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380</a:t>
                          </a:r>
                          <a:endParaRPr lang="ru-RU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51221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57" t="-213115" r="-307306" b="-4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56848" t="-213115" r="-73902" b="-4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9324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57" t="-313115" r="-307306" b="-3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56848" t="-313115" r="-73902" b="-3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69269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r>
                            <a:rPr lang="en-US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(K)</a:t>
                          </a:r>
                          <a:endParaRPr lang="ru-RU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290 - 340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916698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Освітлення</a:t>
                          </a:r>
                          <a:endParaRPr lang="ru-RU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56848" t="-208000" r="-73902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50003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F4B8C06-586E-B4EE-7D14-6001FBE388FC}"/>
              </a:ext>
            </a:extLst>
          </p:cNvPr>
          <p:cNvSpPr txBox="1"/>
          <p:nvPr/>
        </p:nvSpPr>
        <p:spPr>
          <a:xfrm>
            <a:off x="11790222" y="6317255"/>
            <a:ext cx="44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3F881-B0E8-FA7A-5B07-4142E57570F7}"/>
              </a:ext>
            </a:extLst>
          </p:cNvPr>
          <p:cNvSpPr txBox="1"/>
          <p:nvPr/>
        </p:nvSpPr>
        <p:spPr>
          <a:xfrm>
            <a:off x="7306096" y="4817450"/>
            <a:ext cx="116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 1: </a:t>
            </a:r>
            <a:endParaRPr lang="ru-RU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4889D7-6929-6FD8-1C14-4179608583DC}"/>
                  </a:ext>
                </a:extLst>
              </p:cNvPr>
              <p:cNvSpPr txBox="1"/>
              <p:nvPr/>
            </p:nvSpPr>
            <p:spPr>
              <a:xfrm>
                <a:off x="8508986" y="4814816"/>
                <a:ext cx="2648738" cy="4582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Fe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Fe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Fe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4889D7-6929-6FD8-1C14-417960858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986" y="4814816"/>
                <a:ext cx="2648738" cy="458202"/>
              </a:xfrm>
              <a:prstGeom prst="rect">
                <a:avLst/>
              </a:prstGeom>
              <a:blipFill>
                <a:blip r:embed="rId5"/>
                <a:stretch>
                  <a:fillRect l="-2304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4F08C81-23F7-2AA5-1848-E99C250E355E}"/>
              </a:ext>
            </a:extLst>
          </p:cNvPr>
          <p:cNvSpPr txBox="1"/>
          <p:nvPr/>
        </p:nvSpPr>
        <p:spPr>
          <a:xfrm>
            <a:off x="7306096" y="5711435"/>
            <a:ext cx="1141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 2:</a:t>
            </a:r>
            <a:endParaRPr lang="ru-RU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713853-F955-F6C9-0964-21541F6E6FFF}"/>
                  </a:ext>
                </a:extLst>
              </p:cNvPr>
              <p:cNvSpPr txBox="1"/>
              <p:nvPr/>
            </p:nvSpPr>
            <p:spPr>
              <a:xfrm>
                <a:off x="8517065" y="5739583"/>
                <a:ext cx="2640659" cy="4053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Fe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Fe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Fe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713853-F955-F6C9-0964-21541F6E6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065" y="5739583"/>
                <a:ext cx="2640659" cy="405367"/>
              </a:xfrm>
              <a:prstGeom prst="rect">
                <a:avLst/>
              </a:prstGeom>
              <a:blipFill>
                <a:blip r:embed="rId6"/>
                <a:stretch>
                  <a:fillRect l="-2540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BC4A6DF-8DED-58DC-62DB-B2ED12AA2EB7}"/>
              </a:ext>
            </a:extLst>
          </p:cNvPr>
          <p:cNvSpPr/>
          <p:nvPr/>
        </p:nvSpPr>
        <p:spPr>
          <a:xfrm>
            <a:off x="2635081" y="98101"/>
            <a:ext cx="6921838" cy="573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моделювання та експерименту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A9EB4-E883-158E-FCBB-2F3F358F9DF4}"/>
              </a:ext>
            </a:extLst>
          </p:cNvPr>
          <p:cNvSpPr txBox="1"/>
          <p:nvPr/>
        </p:nvSpPr>
        <p:spPr>
          <a:xfrm>
            <a:off x="208190" y="828248"/>
            <a:ext cx="8478611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Додатково враховані температурні та концентраційні залежності:</a:t>
            </a:r>
          </a:p>
          <a:p>
            <a:pPr marL="87313" lvl="1" indent="4763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719138" algn="l"/>
              </a:tabLst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коефіцієнту поглинання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AIP Advances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067168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313" lvl="1" indent="4763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719138" algn="l"/>
              </a:tabLst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ефективних мас вільних носіїв </a:t>
            </a:r>
          </a:p>
          <a:p>
            <a:pPr marL="87313" lvl="1">
              <a:lnSpc>
                <a:spcPct val="150000"/>
              </a:lnSpc>
              <a:tabLst>
                <a:tab pos="719138" algn="l"/>
              </a:tabLs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O’Mara Handbook of semiconductor silicon technology 1990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313" lvl="1" indent="4763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719138" algn="l"/>
              </a:tabLst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теплових швидкостей носіїв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2944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  <a:p>
            <a:pPr marL="87313" lvl="1" indent="4763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719138" algn="l"/>
              </a:tabLst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ширини забороненої зони за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Пасслером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085201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313" lvl="1" indent="4763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719138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коефіцієнта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міжзонної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випромінювальної рекомбінації </a:t>
            </a:r>
          </a:p>
          <a:p>
            <a:pPr marL="87313" lvl="1">
              <a:lnSpc>
                <a:spcPct val="150000"/>
              </a:lnSpc>
              <a:tabLst>
                <a:tab pos="719138" algn="l"/>
              </a:tabLst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Sol. Energy Mater. Sol. Cells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111467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313" lvl="1" indent="4763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719138" algn="l"/>
              </a:tabLst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коефіцієнтів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Оже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-рекомбінації [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Sol. Energy Mater. Sol. Cells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111428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  <a:p>
            <a:pPr marL="87313" lvl="1" indent="4763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719138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звуження забороненої зони внаслідок легування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194505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313" lvl="1" indent="4763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719138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густини станів поблизу границь дозволених зон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115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093705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313" lvl="1" indent="4763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719138" algn="l"/>
              </a:tabLst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рухливості електронів та дірок за теорією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Классена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Solid-State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Electron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953];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313" lvl="1" indent="4763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719138" algn="l"/>
              </a:tabLst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параметрів дефектних рівнів [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Sol. Energy Mater. Sol. Cells.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187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263–272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].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2BD276-A009-AE51-65E7-C9FF125E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287" y="1731453"/>
            <a:ext cx="4025204" cy="2754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29193B-90A3-ACEB-CAC1-F0DE2C1060DB}"/>
              </a:ext>
            </a:extLst>
          </p:cNvPr>
          <p:cNvSpPr txBox="1"/>
          <p:nvPr/>
        </p:nvSpPr>
        <p:spPr>
          <a:xfrm>
            <a:off x="8386759" y="1023567"/>
            <a:ext cx="3166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SCAPS 3.3.1</a:t>
            </a:r>
            <a:r>
              <a:rPr lang="uk-U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3EA9C5-4866-D624-8DF9-E8A40A5AC778}"/>
              </a:ext>
            </a:extLst>
          </p:cNvPr>
          <p:cNvSpPr txBox="1"/>
          <p:nvPr/>
        </p:nvSpPr>
        <p:spPr>
          <a:xfrm>
            <a:off x="11790222" y="6317255"/>
            <a:ext cx="44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9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Рисунок 44" descr="Изображение выглядит как диаграмма, карта, графический дизайн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40EB85B-1973-3E7E-0004-A740B365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775" y="3224004"/>
            <a:ext cx="6656304" cy="3311394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A2CBCA2-855F-0D08-D4BB-4AB4BD4EE538}"/>
              </a:ext>
            </a:extLst>
          </p:cNvPr>
          <p:cNvSpPr/>
          <p:nvPr/>
        </p:nvSpPr>
        <p:spPr>
          <a:xfrm>
            <a:off x="2635081" y="98101"/>
            <a:ext cx="6921838" cy="573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моделювання та експерименту</a:t>
            </a:r>
            <a:endParaRPr lang="uk-UA" sz="3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CD4C7B-FE18-55F0-2D59-1B695AD406F3}"/>
              </a:ext>
            </a:extLst>
          </p:cNvPr>
          <p:cNvSpPr txBox="1"/>
          <p:nvPr/>
        </p:nvSpPr>
        <p:spPr>
          <a:xfrm>
            <a:off x="11790222" y="6317255"/>
            <a:ext cx="44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A86B3-E84B-1320-D275-50366AD42C4D}"/>
              </a:ext>
            </a:extLst>
          </p:cNvPr>
          <p:cNvSpPr txBox="1"/>
          <p:nvPr/>
        </p:nvSpPr>
        <p:spPr>
          <a:xfrm>
            <a:off x="335760" y="962756"/>
            <a:ext cx="53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Темнові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вольт-амперні характеристики: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70E699-9C3D-A6F9-A659-C8825D776891}"/>
                  </a:ext>
                </a:extLst>
              </p:cNvPr>
              <p:cNvSpPr txBox="1"/>
              <p:nvPr/>
            </p:nvSpPr>
            <p:spPr>
              <a:xfrm>
                <a:off x="454957" y="1567695"/>
                <a:ext cx="4674467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400" b="0" i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ru-RU" sz="2400" b="0" i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ru-RU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ru-RU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ru-RU" sz="2400" b="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ru-RU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ru-RU" sz="2400" b="0" i="1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q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V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)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kT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ru-RU" sz="2400" b="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− 1</m:t>
                          </m:r>
                        </m:e>
                      </m:d>
                      <m:r>
                        <m:rPr>
                          <m:nor/>
                        </m:rPr>
                        <a:rPr lang="ru-RU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+ </m:t>
                      </m:r>
                    </m:oMath>
                  </m:oMathPara>
                </a14:m>
                <a:endParaRPr lang="en-US" sz="24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70E699-9C3D-A6F9-A659-C8825D776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57" y="1567695"/>
                <a:ext cx="4674467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02C17E-7DDC-0AB0-882D-DCD819D2BFCC}"/>
                  </a:ext>
                </a:extLst>
              </p:cNvPr>
              <p:cNvSpPr txBox="1"/>
              <p:nvPr/>
            </p:nvSpPr>
            <p:spPr>
              <a:xfrm>
                <a:off x="4725198" y="1567695"/>
                <a:ext cx="5360640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ru-RU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ru-RU" sz="2400" b="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ru-RU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ru-RU" sz="2400" b="0" i="1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q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V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)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ru-RU" sz="2400" b="0" i="1" smtClean="0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nor/>
                                    </m:rPr>
                                    <a:rPr lang="uk-UA" sz="2400" b="0" i="1" smtClean="0">
                                      <a:solidFill>
                                        <a:srgbClr val="FF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400" b="0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kT</m:t>
                                  </m:r>
                                </m:den>
                              </m:f>
                            </m:e>
                          </m:d>
                          <m:r>
                            <a:rPr lang="ru-RU" sz="2400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ru-RU" sz="2400" b="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− 1</m:t>
                          </m:r>
                        </m:e>
                      </m:d>
                      <m:r>
                        <m:rPr>
                          <m:nor/>
                        </m:rPr>
                        <a:rPr lang="ru-RU" sz="24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ru-RU" sz="2400" b="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ru-RU" sz="2400" b="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ru-RU" sz="2400" b="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num>
                        <m:den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02C17E-7DDC-0AB0-882D-DCD819D2B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98" y="1567695"/>
                <a:ext cx="5360640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29E5C71-DD49-9CEE-3D8A-7EFC866AC7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26" y="3224004"/>
            <a:ext cx="5167766" cy="3641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EB0453-4E98-B27A-173A-35E030D210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85838" y="1854795"/>
            <a:ext cx="461665" cy="3479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E267E2-8BB6-0607-BC89-678949C48113}"/>
              </a:ext>
            </a:extLst>
          </p:cNvPr>
          <p:cNvSpPr txBox="1"/>
          <p:nvPr/>
        </p:nvSpPr>
        <p:spPr>
          <a:xfrm>
            <a:off x="2482426" y="5602856"/>
            <a:ext cx="28993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(3, 6)– дифузійний струм</a:t>
            </a:r>
          </a:p>
          <a:p>
            <a:r>
              <a:rPr lang="uk-UA" sz="1600" dirty="0">
                <a:latin typeface="Times New Roman" panose="02020603050405020304" pitchFamily="18" charset="0"/>
              </a:rPr>
              <a:t>(2, 5) – рекомбінаційний струм</a:t>
            </a:r>
            <a:endParaRPr lang="ru-RU" sz="1600" dirty="0"/>
          </a:p>
        </p:txBody>
      </p:sp>
      <p:sp>
        <p:nvSpPr>
          <p:cNvPr id="25" name="Правая фигурная скобка 24">
            <a:extLst>
              <a:ext uri="{FF2B5EF4-FFF2-40B4-BE49-F238E27FC236}">
                <a16:creationId xmlns:a16="http://schemas.microsoft.com/office/drawing/2014/main" id="{BD94A1EC-FB6E-7C3C-66B8-138108575916}"/>
              </a:ext>
            </a:extLst>
          </p:cNvPr>
          <p:cNvSpPr/>
          <p:nvPr/>
        </p:nvSpPr>
        <p:spPr>
          <a:xfrm rot="5400000">
            <a:off x="2737572" y="864589"/>
            <a:ext cx="233460" cy="35715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82D4D9-0C83-BB86-BCBF-86A8B7A240BD}"/>
              </a:ext>
            </a:extLst>
          </p:cNvPr>
          <p:cNvSpPr txBox="1"/>
          <p:nvPr/>
        </p:nvSpPr>
        <p:spPr>
          <a:xfrm>
            <a:off x="1473825" y="2810892"/>
            <a:ext cx="291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визначає дифузійний струм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Правая фигурная скобка 30">
            <a:extLst>
              <a:ext uri="{FF2B5EF4-FFF2-40B4-BE49-F238E27FC236}">
                <a16:creationId xmlns:a16="http://schemas.microsoft.com/office/drawing/2014/main" id="{ECAD27DD-EF89-61CC-F2F1-16F8F2395992}"/>
              </a:ext>
            </a:extLst>
          </p:cNvPr>
          <p:cNvSpPr/>
          <p:nvPr/>
        </p:nvSpPr>
        <p:spPr>
          <a:xfrm rot="5400000">
            <a:off x="6703215" y="864589"/>
            <a:ext cx="233460" cy="35715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39E967-D258-9C29-5ECE-0F6644F951FA}"/>
              </a:ext>
            </a:extLst>
          </p:cNvPr>
          <p:cNvSpPr txBox="1"/>
          <p:nvPr/>
        </p:nvSpPr>
        <p:spPr>
          <a:xfrm>
            <a:off x="5129424" y="2791438"/>
            <a:ext cx="338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визначає рекомбінаційний струм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4D66D-2174-ED9A-6D34-F05B825E9789}"/>
              </a:ext>
            </a:extLst>
          </p:cNvPr>
          <p:cNvSpPr txBox="1"/>
          <p:nvPr/>
        </p:nvSpPr>
        <p:spPr>
          <a:xfrm>
            <a:off x="10593724" y="1674840"/>
            <a:ext cx="1420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дводіодна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209526-E5E6-DEDB-6300-ECF3BE062420}"/>
              </a:ext>
            </a:extLst>
          </p:cNvPr>
          <p:cNvSpPr txBox="1"/>
          <p:nvPr/>
        </p:nvSpPr>
        <p:spPr>
          <a:xfrm>
            <a:off x="5774221" y="3316578"/>
            <a:ext cx="1775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IJAYA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4B8235C-3E57-BC1B-DA68-DE3F43276640}"/>
              </a:ext>
            </a:extLst>
          </p:cNvPr>
          <p:cNvSpPr/>
          <p:nvPr/>
        </p:nvSpPr>
        <p:spPr>
          <a:xfrm>
            <a:off x="5774221" y="3316578"/>
            <a:ext cx="1706349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: изогнутая 5">
            <a:extLst>
              <a:ext uri="{FF2B5EF4-FFF2-40B4-BE49-F238E27FC236}">
                <a16:creationId xmlns:a16="http://schemas.microsoft.com/office/drawing/2014/main" id="{7E11960E-0D2B-3541-2A91-0DDE2E598E76}"/>
              </a:ext>
            </a:extLst>
          </p:cNvPr>
          <p:cNvSpPr/>
          <p:nvPr/>
        </p:nvSpPr>
        <p:spPr>
          <a:xfrm rot="5400000">
            <a:off x="7541951" y="3418080"/>
            <a:ext cx="315906" cy="34622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6284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5011</TotalTime>
  <Words>2036</Words>
  <Application>Microsoft Office PowerPoint</Application>
  <PresentationFormat>Широкоэкранный</PresentationFormat>
  <Paragraphs>405</Paragraphs>
  <Slides>29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Krokoz™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Олексій Завгородній</dc:creator>
  <cp:lastModifiedBy>Олексій Завгородній</cp:lastModifiedBy>
  <cp:revision>146</cp:revision>
  <dcterms:created xsi:type="dcterms:W3CDTF">2025-05-09T01:13:34Z</dcterms:created>
  <dcterms:modified xsi:type="dcterms:W3CDTF">2026-01-30T09:35:36Z</dcterms:modified>
</cp:coreProperties>
</file>